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0"/>
  </p:notesMasterIdLst>
  <p:handoutMasterIdLst>
    <p:handoutMasterId r:id="rId41"/>
  </p:handoutMasterIdLst>
  <p:sldIdLst>
    <p:sldId id="256" r:id="rId5"/>
    <p:sldId id="310" r:id="rId6"/>
    <p:sldId id="312" r:id="rId7"/>
    <p:sldId id="313" r:id="rId8"/>
    <p:sldId id="288" r:id="rId9"/>
    <p:sldId id="289" r:id="rId10"/>
    <p:sldId id="290" r:id="rId11"/>
    <p:sldId id="291" r:id="rId12"/>
    <p:sldId id="292" r:id="rId13"/>
    <p:sldId id="300" r:id="rId14"/>
    <p:sldId id="314" r:id="rId15"/>
    <p:sldId id="294" r:id="rId16"/>
    <p:sldId id="315" r:id="rId17"/>
    <p:sldId id="316" r:id="rId18"/>
    <p:sldId id="324" r:id="rId19"/>
    <p:sldId id="295" r:id="rId20"/>
    <p:sldId id="296" r:id="rId21"/>
    <p:sldId id="297" r:id="rId22"/>
    <p:sldId id="328" r:id="rId23"/>
    <p:sldId id="317" r:id="rId24"/>
    <p:sldId id="325" r:id="rId25"/>
    <p:sldId id="298" r:id="rId26"/>
    <p:sldId id="299" r:id="rId27"/>
    <p:sldId id="319" r:id="rId28"/>
    <p:sldId id="318" r:id="rId29"/>
    <p:sldId id="326" r:id="rId30"/>
    <p:sldId id="320" r:id="rId31"/>
    <p:sldId id="327" r:id="rId32"/>
    <p:sldId id="301" r:id="rId33"/>
    <p:sldId id="322" r:id="rId34"/>
    <p:sldId id="308" r:id="rId35"/>
    <p:sldId id="323" r:id="rId36"/>
    <p:sldId id="304" r:id="rId37"/>
    <p:sldId id="305" r:id="rId38"/>
    <p:sldId id="306" r:id="rId39"/>
  </p:sldIdLst>
  <p:sldSz cx="9144000" cy="6858000" type="screen4x3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orient="horz" pos="3997">
          <p15:clr>
            <a:srgbClr val="A4A3A4"/>
          </p15:clr>
        </p15:guide>
        <p15:guide id="3" orient="horz" pos="232">
          <p15:clr>
            <a:srgbClr val="A4A3A4"/>
          </p15:clr>
        </p15:guide>
        <p15:guide id="4" pos="2880">
          <p15:clr>
            <a:srgbClr val="A4A3A4"/>
          </p15:clr>
        </p15:guide>
        <p15:guide id="5" pos="930">
          <p15:clr>
            <a:srgbClr val="A4A3A4"/>
          </p15:clr>
        </p15:guide>
        <p15:guide id="6" pos="385">
          <p15:clr>
            <a:srgbClr val="A4A3A4"/>
          </p15:clr>
        </p15:guide>
        <p15:guide id="7" pos="1020">
          <p15:clr>
            <a:srgbClr val="A4A3A4"/>
          </p15:clr>
        </p15:guide>
        <p15:guide id="8" pos="1565">
          <p15:clr>
            <a:srgbClr val="A4A3A4"/>
          </p15:clr>
        </p15:guide>
        <p15:guide id="9" pos="1655">
          <p15:clr>
            <a:srgbClr val="A4A3A4"/>
          </p15:clr>
        </p15:guide>
        <p15:guide id="10" pos="2200">
          <p15:clr>
            <a:srgbClr val="A4A3A4"/>
          </p15:clr>
        </p15:guide>
        <p15:guide id="11" pos="2835">
          <p15:clr>
            <a:srgbClr val="A4A3A4"/>
          </p15:clr>
        </p15:guide>
        <p15:guide id="12" pos="2925">
          <p15:clr>
            <a:srgbClr val="A4A3A4"/>
          </p15:clr>
        </p15:guide>
        <p15:guide id="13" pos="3470">
          <p15:clr>
            <a:srgbClr val="A4A3A4"/>
          </p15:clr>
        </p15:guide>
        <p15:guide id="14" pos="3560">
          <p15:clr>
            <a:srgbClr val="A4A3A4"/>
          </p15:clr>
        </p15:guide>
        <p15:guide id="15" pos="4105">
          <p15:clr>
            <a:srgbClr val="A4A3A4"/>
          </p15:clr>
        </p15:guide>
        <p15:guide id="16" pos="4195">
          <p15:clr>
            <a:srgbClr val="A4A3A4"/>
          </p15:clr>
        </p15:guide>
        <p15:guide id="17" pos="4740">
          <p15:clr>
            <a:srgbClr val="A4A3A4"/>
          </p15:clr>
        </p15:guide>
        <p15:guide id="18" pos="4830">
          <p15:clr>
            <a:srgbClr val="A4A3A4"/>
          </p15:clr>
        </p15:guide>
        <p15:guide id="19" pos="5375">
          <p15:clr>
            <a:srgbClr val="A4A3A4"/>
          </p15:clr>
        </p15:guide>
        <p15:guide id="20" pos="229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Отдельнова Маргарита Игоревна" initials="ОМИ" lastIdx="10" clrIdx="0">
    <p:extLst>
      <p:ext uri="{19B8F6BF-5375-455C-9EA6-DF929625EA0E}">
        <p15:presenceInfo xmlns:p15="http://schemas.microsoft.com/office/powerpoint/2012/main" userId="Отдельнова Маргарита Игоревна" providerId="None"/>
      </p:ext>
    </p:extLst>
  </p:cmAuthor>
  <p:cmAuthor id="2" name="Иванов Никита Леонидович" initials="ИНЛ" lastIdx="1" clrIdx="1">
    <p:extLst>
      <p:ext uri="{19B8F6BF-5375-455C-9EA6-DF929625EA0E}">
        <p15:presenceInfo xmlns:p15="http://schemas.microsoft.com/office/powerpoint/2012/main" userId="S-1-5-21-1060117599-2366060764-3279310820-52330" providerId="AD"/>
      </p:ext>
    </p:extLst>
  </p:cmAuthor>
  <p:cmAuthor id="3" name="Никита" initials="Н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2F6"/>
    <a:srgbClr val="CCE4EE"/>
    <a:srgbClr val="FFFBEA"/>
    <a:srgbClr val="FFF2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52" autoAdjust="0"/>
    <p:restoredTop sz="86458" autoAdjust="0"/>
  </p:normalViewPr>
  <p:slideViewPr>
    <p:cSldViewPr snapToObjects="1" showGuides="1">
      <p:cViewPr varScale="1">
        <p:scale>
          <a:sx n="116" d="100"/>
          <a:sy n="116" d="100"/>
        </p:scale>
        <p:origin x="1446" y="108"/>
      </p:cViewPr>
      <p:guideLst>
        <p:guide orient="horz" pos="754"/>
        <p:guide orient="horz" pos="3997"/>
        <p:guide orient="horz" pos="232"/>
        <p:guide pos="2880"/>
        <p:guide pos="930"/>
        <p:guide pos="385"/>
        <p:guide pos="1020"/>
        <p:guide pos="1565"/>
        <p:guide pos="1655"/>
        <p:guide pos="2200"/>
        <p:guide pos="2835"/>
        <p:guide pos="2925"/>
        <p:guide pos="3470"/>
        <p:guide pos="3560"/>
        <p:guide pos="4105"/>
        <p:guide pos="4195"/>
        <p:guide pos="4740"/>
        <p:guide pos="4830"/>
        <p:guide pos="5375"/>
        <p:guide pos="229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 showGuides="1">
      <p:cViewPr varScale="1">
        <p:scale>
          <a:sx n="79" d="100"/>
          <a:sy n="79" d="100"/>
        </p:scale>
        <p:origin x="3948" y="90"/>
      </p:cViewPr>
      <p:guideLst>
        <p:guide orient="horz" pos="3110"/>
        <p:guide pos="2141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commentAuthors" Target="commentAuthor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handoutMaster" Target="handoutMasters/handout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7-07-05T11:31:31.427" idx="6">
    <p:pos x="2921" y="3422"/>
    <p:text>Определение размера платы содержит спорные моменты. Законодательством (Методическими указаниями № 760) прямо не предусматривается возможность применения отдельных составляющих платы, например, в случае самостоятельного строительства сетей заявителем. В Правилах № 307 не предусмотрен вариант подключение потребителей без взимания платы, однако в п. 11 Правил № 83 прямо указано, что плата за подключение не взимается, если не требуется создания (реконструкции) сетей инженерно-технического обеспечения (порядок компенсации остальных составляющих платы за подключение - затраты по проведению теплоснабжающей организацией мероприятий по подключению (п. 28 Правил № 307) и налога на прибыль - не предусмотрен.) Таким образом, в случае возникновения спорных вопросов по оплате за подключение, для определения правовых рисков предлагаем направлять для правовой экспертизы и исследования всех фактических обстоятельства в каждом конкретном случае, учитывая вышеуказанную судебную практику (необходимость строительства (реконструкции) сетей, анализ положений, содержащихся в ранее выданных технических условиях подключения объекта, условий договора на подключение, исследование факта своевременного выполнения теплосетевой организации своей обязанности по строительству тепловой сети, правомерности самостоятельного строительства тепловой сети заявителем и т.д.).</p:text>
    <p:extLst mod="1">
      <p:ext uri="{C676402C-5697-4E1C-873F-D02D1690AC5C}">
        <p15:threadingInfo xmlns:p15="http://schemas.microsoft.com/office/powerpoint/2012/main" timeZoneBias="-42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7" y="4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50" y="4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1322C3-31D7-406C-9A34-392CD30099AB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7" y="9378828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50" y="9378828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16549A-D0F5-4FB8-8638-66E8EBF05C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517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7" y="4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50" y="4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3B84D4-D8DC-417B-A60F-ACE65A0B9482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7" y="9378828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50" y="9378828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C1D462-2570-4B3E-BBD2-0900B6EDD3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32567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C1D462-2570-4B3E-BBD2-0900B6EDD371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5601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C1D462-2570-4B3E-BBD2-0900B6EDD371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4086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_COLO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395413" y="2122750"/>
            <a:ext cx="4860000" cy="1080000"/>
          </a:xfrm>
        </p:spPr>
        <p:txBody>
          <a:bodyPr lIns="0" tIns="0" rIns="0" bIns="0" anchor="t" anchorCtr="0">
            <a:noAutofit/>
          </a:bodyPr>
          <a:lstStyle>
            <a:lvl1pPr algn="l">
              <a:defRPr lang="ru-RU" sz="2700" b="1" i="0" u="none" strike="noStrike" baseline="0" smtClean="0">
                <a:solidFill>
                  <a:schemeClr val="bg2"/>
                </a:solidFill>
              </a:defRPr>
            </a:lvl1pPr>
          </a:lstStyle>
          <a:p>
            <a:r>
              <a:rPr lang="ru-RU" b="1" dirty="0" smtClean="0"/>
              <a:t>НАЗВАНИЕ ПРЕЗЕНТАЦИИ: </a:t>
            </a:r>
            <a:r>
              <a:rPr lang="en-US" b="1" dirty="0" smtClean="0"/>
              <a:t>Segoe UI</a:t>
            </a:r>
            <a:r>
              <a:rPr lang="ru-RU" b="1" dirty="0" smtClean="0"/>
              <a:t> </a:t>
            </a:r>
            <a:r>
              <a:rPr lang="en-US" b="1" dirty="0" smtClean="0"/>
              <a:t>Bold, K=27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95413" y="3284984"/>
            <a:ext cx="4860000" cy="108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700" b="0" i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r>
              <a:rPr lang="en-US" dirty="0" smtClean="0"/>
              <a:t>, Segoe UI Medium, K=17</a:t>
            </a:r>
            <a:endParaRPr lang="ru-RU" dirty="0"/>
          </a:p>
        </p:txBody>
      </p:sp>
      <p:sp>
        <p:nvSpPr>
          <p:cNvPr id="41" name="Текст 40"/>
          <p:cNvSpPr>
            <a:spLocks noGrp="1"/>
          </p:cNvSpPr>
          <p:nvPr>
            <p:ph type="body" sz="quarter" idx="15" hasCustomPrompt="1"/>
          </p:nvPr>
        </p:nvSpPr>
        <p:spPr>
          <a:xfrm>
            <a:off x="6659563" y="801712"/>
            <a:ext cx="1873250" cy="539056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900" baseline="0">
                <a:solidFill>
                  <a:schemeClr val="bg1"/>
                </a:solidFill>
              </a:defRPr>
            </a:lvl1pPr>
            <a:lvl2pPr marL="457200" indent="0">
              <a:buNone/>
              <a:defRPr sz="900">
                <a:solidFill>
                  <a:schemeClr val="bg1"/>
                </a:solidFill>
              </a:defRPr>
            </a:lvl2pPr>
            <a:lvl3pPr marL="914400" indent="0">
              <a:buNone/>
              <a:defRPr sz="900">
                <a:solidFill>
                  <a:schemeClr val="bg1"/>
                </a:solidFill>
              </a:defRPr>
            </a:lvl3pPr>
            <a:lvl4pPr marL="1371600" indent="0">
              <a:buNone/>
              <a:defRPr sz="900">
                <a:solidFill>
                  <a:schemeClr val="bg1"/>
                </a:solidFill>
              </a:defRPr>
            </a:lvl4pPr>
            <a:lvl5pPr marL="1828800" indent="0"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 smtClean="0"/>
              <a:t>САНКТ-ПЕТЕРБУРГ 2016: </a:t>
            </a:r>
            <a:r>
              <a:rPr lang="en-US" dirty="0" smtClean="0"/>
              <a:t>Segoe UI Medium, K=9</a:t>
            </a:r>
            <a:endParaRPr lang="ru-RU" dirty="0"/>
          </a:p>
        </p:txBody>
      </p:sp>
      <p:sp>
        <p:nvSpPr>
          <p:cNvPr id="43" name="Текст 42"/>
          <p:cNvSpPr>
            <a:spLocks noGrp="1"/>
          </p:cNvSpPr>
          <p:nvPr>
            <p:ph type="body" sz="quarter" idx="16" hasCustomPrompt="1"/>
          </p:nvPr>
        </p:nvSpPr>
        <p:spPr>
          <a:xfrm>
            <a:off x="1395412" y="4365625"/>
            <a:ext cx="4860000" cy="74295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 smtClean="0"/>
              <a:t>Отдел маркетинга: </a:t>
            </a:r>
            <a:r>
              <a:rPr lang="en-US" dirty="0" smtClean="0"/>
              <a:t>Segoe UI Light, K=12</a:t>
            </a:r>
            <a:endParaRPr lang="ru-RU" dirty="0"/>
          </a:p>
        </p:txBody>
      </p:sp>
      <p:sp>
        <p:nvSpPr>
          <p:cNvPr id="45" name="Текст 44"/>
          <p:cNvSpPr>
            <a:spLocks noGrp="1"/>
          </p:cNvSpPr>
          <p:nvPr>
            <p:ph type="body" sz="quarter" idx="18" hasCustomPrompt="1"/>
          </p:nvPr>
        </p:nvSpPr>
        <p:spPr>
          <a:xfrm>
            <a:off x="1395412" y="6453336"/>
            <a:ext cx="2816547" cy="252413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600">
                <a:solidFill>
                  <a:schemeClr val="bg1"/>
                </a:solidFill>
              </a:defRPr>
            </a:lvl1pPr>
            <a:lvl2pPr marL="457200" indent="0">
              <a:buNone/>
              <a:defRPr sz="600">
                <a:solidFill>
                  <a:schemeClr val="bg1"/>
                </a:solidFill>
              </a:defRPr>
            </a:lvl2pPr>
            <a:lvl3pPr marL="914400" indent="0">
              <a:buNone/>
              <a:defRPr sz="600">
                <a:solidFill>
                  <a:schemeClr val="bg1"/>
                </a:solidFill>
              </a:defRPr>
            </a:lvl3pPr>
            <a:lvl4pPr marL="1371600" indent="0">
              <a:buNone/>
              <a:defRPr sz="600">
                <a:solidFill>
                  <a:schemeClr val="bg1"/>
                </a:solidFill>
              </a:defRPr>
            </a:lvl4pPr>
            <a:lvl5pPr marL="1828800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SIBGENCO.RU Segoe UI Light, K=6</a:t>
            </a:r>
            <a:endParaRPr lang="ru-RU" dirty="0"/>
          </a:p>
        </p:txBody>
      </p:sp>
      <p:pic>
        <p:nvPicPr>
          <p:cNvPr id="51" name="Picture 5" descr="F:\! РАБОЧАЯ\DEZ,A\SGK\logo_0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14175"/>
            <a:ext cx="2092227" cy="6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6" descr="F:\! РАБОЧАЯ\DEZ,A\SGK\дом_цветной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52" b="12615"/>
          <a:stretch/>
        </p:blipFill>
        <p:spPr bwMode="auto">
          <a:xfrm>
            <a:off x="4326005" y="2768385"/>
            <a:ext cx="4817996" cy="4089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7" descr="F:\! РАБОЧАЯ\DEZ,A\SGK\дом_цветной_1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8" y="3645024"/>
            <a:ext cx="985711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60246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Шмуцтитул_Yellow_вариант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8"/>
          <p:cNvSpPr>
            <a:spLocks noGrp="1"/>
          </p:cNvSpPr>
          <p:nvPr>
            <p:ph type="body" sz="quarter" idx="10" hasCustomPrompt="1"/>
          </p:nvPr>
        </p:nvSpPr>
        <p:spPr>
          <a:xfrm>
            <a:off x="611188" y="370756"/>
            <a:ext cx="4897437" cy="396404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>
                <a:solidFill>
                  <a:schemeClr val="tx2"/>
                </a:solidFill>
              </a:defRPr>
            </a:lvl2pPr>
            <a:lvl3pPr marL="914400" indent="0">
              <a:buNone/>
              <a:defRPr sz="1200">
                <a:solidFill>
                  <a:schemeClr val="tx2"/>
                </a:solidFill>
              </a:defRPr>
            </a:lvl3pPr>
            <a:lvl4pPr marL="1371600" indent="0">
              <a:buNone/>
              <a:defRPr sz="1200">
                <a:solidFill>
                  <a:schemeClr val="tx2"/>
                </a:solidFill>
              </a:defRPr>
            </a:lvl4pPr>
            <a:lvl5pPr marL="1828800" indent="0"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dirty="0" smtClean="0"/>
              <a:t>НАЗВАНИЕ ПРЕЗЕНТАЦИИ: </a:t>
            </a:r>
            <a:r>
              <a:rPr lang="en-US" dirty="0" smtClean="0"/>
              <a:t>SEGOE UI, K=12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НАЗВАНИЕ ПРЕЗЕНТАЦИИ: </a:t>
            </a:r>
            <a:r>
              <a:rPr lang="en-US" dirty="0" smtClean="0"/>
              <a:t>SEGOE UI, K=12</a:t>
            </a:r>
            <a:endParaRPr lang="ru-RU" dirty="0" smtClean="0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0" y="1052513"/>
            <a:ext cx="9144000" cy="580548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04367" y="1810811"/>
            <a:ext cx="4904258" cy="1432421"/>
          </a:xfrm>
        </p:spPr>
        <p:txBody>
          <a:bodyPr lIns="0" tIns="0" rIns="0" bIns="0" anchor="t" anchorCtr="0">
            <a:noAutofit/>
          </a:bodyPr>
          <a:lstStyle>
            <a:lvl1pPr algn="l">
              <a:defRPr lang="ru-RU" sz="2700" b="1" i="0" u="none" strike="noStrike" baseline="0" smtClean="0">
                <a:solidFill>
                  <a:schemeClr val="tx2"/>
                </a:solidFill>
              </a:defRPr>
            </a:lvl1pPr>
          </a:lstStyle>
          <a:p>
            <a:r>
              <a:rPr lang="ru-RU" b="1" dirty="0" smtClean="0"/>
              <a:t>ШМУЦТИТУЛ: </a:t>
            </a:r>
            <a:r>
              <a:rPr lang="en-US" b="1" dirty="0" smtClean="0"/>
              <a:t>SEGOE UI</a:t>
            </a:r>
            <a:r>
              <a:rPr lang="ru-RU" b="1" dirty="0" smtClean="0"/>
              <a:t> </a:t>
            </a:r>
            <a:r>
              <a:rPr lang="en-US" b="1" dirty="0" smtClean="0"/>
              <a:t>BOLD, K=2</a:t>
            </a:r>
            <a:r>
              <a:rPr lang="ru-RU" b="1" dirty="0" smtClean="0"/>
              <a:t>7</a:t>
            </a:r>
            <a:endParaRPr lang="ru-RU" dirty="0"/>
          </a:p>
        </p:txBody>
      </p:sp>
      <p:pic>
        <p:nvPicPr>
          <p:cNvPr id="10" name="Picture 2" descr="F:\! РАБОЧАЯ\DEZ,A\SGK\grey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42" b="14203"/>
          <a:stretch/>
        </p:blipFill>
        <p:spPr bwMode="auto">
          <a:xfrm>
            <a:off x="5434675" y="3787853"/>
            <a:ext cx="3709326" cy="3070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F:\! РАБОЧАЯ\DEZ,A\SGK\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0241" y="371160"/>
            <a:ext cx="1039499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23454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Шмуцтитул_Yellow_вариант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 userDrawn="1"/>
        </p:nvSpPr>
        <p:spPr>
          <a:xfrm>
            <a:off x="0" y="1"/>
            <a:ext cx="9144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04367" y="1810811"/>
            <a:ext cx="4904258" cy="1432421"/>
          </a:xfrm>
        </p:spPr>
        <p:txBody>
          <a:bodyPr lIns="0" tIns="0" rIns="0" bIns="0" anchor="t" anchorCtr="0">
            <a:noAutofit/>
          </a:bodyPr>
          <a:lstStyle>
            <a:lvl1pPr algn="l">
              <a:defRPr lang="ru-RU" sz="2700" b="1" i="0" u="none" strike="noStrike" baseline="0" smtClean="0">
                <a:solidFill>
                  <a:schemeClr val="bg1"/>
                </a:solidFill>
              </a:defRPr>
            </a:lvl1pPr>
          </a:lstStyle>
          <a:p>
            <a:r>
              <a:rPr lang="ru-RU" b="1" dirty="0" smtClean="0"/>
              <a:t>ШМУЦТИТУЛ: </a:t>
            </a:r>
            <a:r>
              <a:rPr lang="en-US" b="1" dirty="0" smtClean="0"/>
              <a:t>SEGOE UI</a:t>
            </a:r>
            <a:r>
              <a:rPr lang="ru-RU" b="1" dirty="0" smtClean="0"/>
              <a:t> </a:t>
            </a:r>
            <a:r>
              <a:rPr lang="en-US" b="1" dirty="0" smtClean="0"/>
              <a:t>BOLD, K=2</a:t>
            </a:r>
            <a:r>
              <a:rPr lang="ru-RU" b="1" dirty="0" smtClean="0"/>
              <a:t>7</a:t>
            </a:r>
            <a:endParaRPr lang="ru-RU" dirty="0"/>
          </a:p>
        </p:txBody>
      </p:sp>
      <p:pic>
        <p:nvPicPr>
          <p:cNvPr id="8195" name="Picture 3" descr="F:\! РАБОЧАЯ\DEZ,A\SGK\дом прозрачный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8" b="45555"/>
          <a:stretch/>
        </p:blipFill>
        <p:spPr bwMode="auto">
          <a:xfrm>
            <a:off x="0" y="4761148"/>
            <a:ext cx="7308304" cy="209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F:\! РАБОЧАЯ\DEZ,A\SGK\дуга_желтая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7102" y="0"/>
            <a:ext cx="21668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14084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Текстовый блок_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 userDrawn="1"/>
        </p:nvSpPr>
        <p:spPr>
          <a:xfrm>
            <a:off x="0" y="1"/>
            <a:ext cx="9144000" cy="72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04367" y="1052855"/>
            <a:ext cx="7920522" cy="1036377"/>
          </a:xfrm>
        </p:spPr>
        <p:txBody>
          <a:bodyPr lIns="0" tIns="0" rIns="0" bIns="0" anchor="t" anchorCtr="0">
            <a:noAutofit/>
          </a:bodyPr>
          <a:lstStyle>
            <a:lvl1pPr algn="l">
              <a:defRPr lang="ru-RU" sz="2500" b="1" i="0" u="none" strike="noStrike" baseline="0" smtClean="0">
                <a:solidFill>
                  <a:schemeClr val="tx2"/>
                </a:solidFill>
              </a:defRPr>
            </a:lvl1pPr>
          </a:lstStyle>
          <a:p>
            <a:r>
              <a:rPr lang="ru-RU" b="1" dirty="0" smtClean="0"/>
              <a:t>ЗАГОЛОВОК: </a:t>
            </a:r>
            <a:r>
              <a:rPr lang="en-US" b="1" dirty="0" smtClean="0"/>
              <a:t>SEGOE UI</a:t>
            </a:r>
            <a:r>
              <a:rPr lang="ru-RU" b="1" dirty="0" smtClean="0"/>
              <a:t> </a:t>
            </a:r>
            <a:r>
              <a:rPr lang="en-US" b="1" dirty="0" smtClean="0"/>
              <a:t>BOLD, K=25</a:t>
            </a:r>
            <a:endParaRPr lang="ru-RU" dirty="0"/>
          </a:p>
        </p:txBody>
      </p:sp>
      <p:sp>
        <p:nvSpPr>
          <p:cNvPr id="10" name="Овал 9"/>
          <p:cNvSpPr/>
          <p:nvPr userDrawn="1"/>
        </p:nvSpPr>
        <p:spPr>
          <a:xfrm>
            <a:off x="606748" y="6453336"/>
            <a:ext cx="198000" cy="198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fld id="{3FFE5104-EAF0-4909-9766-194D6548180E}" type="slidenum">
              <a:rPr lang="ru-RU" sz="700" b="1" smtClean="0"/>
              <a:pPr algn="ctr"/>
              <a:t>‹#›</a:t>
            </a:fld>
            <a:endParaRPr lang="ru-RU" sz="700" b="1" dirty="0"/>
          </a:p>
        </p:txBody>
      </p:sp>
      <p:sp>
        <p:nvSpPr>
          <p:cNvPr id="13" name="Текст 44"/>
          <p:cNvSpPr>
            <a:spLocks noGrp="1"/>
          </p:cNvSpPr>
          <p:nvPr>
            <p:ph type="body" sz="quarter" idx="18" hasCustomPrompt="1"/>
          </p:nvPr>
        </p:nvSpPr>
        <p:spPr>
          <a:xfrm>
            <a:off x="916259" y="6453336"/>
            <a:ext cx="2816547" cy="252413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600">
                <a:solidFill>
                  <a:schemeClr val="tx2"/>
                </a:solidFill>
              </a:defRPr>
            </a:lvl1pPr>
            <a:lvl2pPr marL="457200" indent="0">
              <a:buNone/>
              <a:defRPr sz="600">
                <a:solidFill>
                  <a:schemeClr val="bg1"/>
                </a:solidFill>
              </a:defRPr>
            </a:lvl2pPr>
            <a:lvl3pPr marL="914400" indent="0">
              <a:buNone/>
              <a:defRPr sz="600">
                <a:solidFill>
                  <a:schemeClr val="bg1"/>
                </a:solidFill>
              </a:defRPr>
            </a:lvl3pPr>
            <a:lvl4pPr marL="1371600" indent="0">
              <a:buNone/>
              <a:defRPr sz="600">
                <a:solidFill>
                  <a:schemeClr val="bg1"/>
                </a:solidFill>
              </a:defRPr>
            </a:lvl4pPr>
            <a:lvl5pPr marL="1828800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SIBGENCO.RU Segoe UI Light, K=6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 smtClean="0"/>
              <a:t>SIBGENCO.RU Segoe UI Light, K=6</a:t>
            </a:r>
            <a:endParaRPr lang="ru-RU" dirty="0" smtClean="0"/>
          </a:p>
        </p:txBody>
      </p:sp>
      <p:sp>
        <p:nvSpPr>
          <p:cNvPr id="18" name="Текст 44"/>
          <p:cNvSpPr>
            <a:spLocks noGrp="1"/>
          </p:cNvSpPr>
          <p:nvPr>
            <p:ph type="body" sz="quarter" idx="25" hasCustomPrompt="1"/>
          </p:nvPr>
        </p:nvSpPr>
        <p:spPr>
          <a:xfrm>
            <a:off x="7667625" y="6453336"/>
            <a:ext cx="865188" cy="252413"/>
          </a:xfrm>
        </p:spPr>
        <p:txBody>
          <a:bodyPr lIns="0" tIns="0" rIns="0" bIns="0"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600">
                <a:solidFill>
                  <a:schemeClr val="tx2"/>
                </a:solidFill>
              </a:defRPr>
            </a:lvl1pPr>
            <a:lvl2pPr marL="457200" indent="0">
              <a:buNone/>
              <a:defRPr sz="600">
                <a:solidFill>
                  <a:schemeClr val="bg1"/>
                </a:solidFill>
              </a:defRPr>
            </a:lvl2pPr>
            <a:lvl3pPr marL="914400" indent="0">
              <a:buNone/>
              <a:defRPr sz="600">
                <a:solidFill>
                  <a:schemeClr val="bg1"/>
                </a:solidFill>
              </a:defRPr>
            </a:lvl3pPr>
            <a:lvl4pPr marL="1371600" indent="0">
              <a:buNone/>
              <a:defRPr sz="600">
                <a:solidFill>
                  <a:schemeClr val="bg1"/>
                </a:solidFill>
              </a:defRPr>
            </a:lvl4pPr>
            <a:lvl5pPr marL="1828800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 smtClean="0"/>
              <a:t>Санкт-Петербург 2016</a:t>
            </a:r>
            <a:r>
              <a:rPr lang="en-US" dirty="0" smtClean="0"/>
              <a:t> Segoe UI Light, K=6</a:t>
            </a:r>
            <a:endParaRPr lang="ru-RU" dirty="0" smtClean="0"/>
          </a:p>
        </p:txBody>
      </p:sp>
      <p:sp>
        <p:nvSpPr>
          <p:cNvPr id="14" name="Текст 8"/>
          <p:cNvSpPr>
            <a:spLocks noGrp="1"/>
          </p:cNvSpPr>
          <p:nvPr>
            <p:ph type="body" sz="quarter" idx="10" hasCustomPrompt="1"/>
          </p:nvPr>
        </p:nvSpPr>
        <p:spPr>
          <a:xfrm>
            <a:off x="611188" y="347896"/>
            <a:ext cx="6048375" cy="349245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>
                <a:solidFill>
                  <a:schemeClr val="tx2"/>
                </a:solidFill>
              </a:defRPr>
            </a:lvl2pPr>
            <a:lvl3pPr marL="914400" indent="0">
              <a:buNone/>
              <a:defRPr sz="1200">
                <a:solidFill>
                  <a:schemeClr val="tx2"/>
                </a:solidFill>
              </a:defRPr>
            </a:lvl3pPr>
            <a:lvl4pPr marL="1371600" indent="0">
              <a:buNone/>
              <a:defRPr sz="1200">
                <a:solidFill>
                  <a:schemeClr val="tx2"/>
                </a:solidFill>
              </a:defRPr>
            </a:lvl4pPr>
            <a:lvl5pPr marL="1828800" indent="0"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dirty="0" smtClean="0"/>
              <a:t>ЗАГОЛОВОК РАЗДЕЛА: </a:t>
            </a:r>
            <a:r>
              <a:rPr lang="en-US" dirty="0" smtClean="0"/>
              <a:t>SEGOE UI, K=1</a:t>
            </a:r>
            <a:r>
              <a:rPr lang="ru-RU" dirty="0" smtClean="0"/>
              <a:t>0</a:t>
            </a:r>
            <a:endParaRPr lang="en-US" dirty="0" smtClean="0"/>
          </a:p>
        </p:txBody>
      </p:sp>
      <p:pic>
        <p:nvPicPr>
          <p:cNvPr id="20" name="Picture 4" descr="F:\! РАБОЧАЯ\DEZ,A\SGK\logo_grey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5999" y="177241"/>
            <a:ext cx="1008890" cy="396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Рисунок 2"/>
          <p:cNvSpPr>
            <a:spLocks noGrp="1"/>
          </p:cNvSpPr>
          <p:nvPr>
            <p:ph type="pic" sz="quarter" idx="29"/>
          </p:nvPr>
        </p:nvSpPr>
        <p:spPr>
          <a:xfrm>
            <a:off x="604838" y="2097088"/>
            <a:ext cx="1879600" cy="1872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/>
            </a:lvl1pPr>
          </a:lstStyle>
          <a:p>
            <a:endParaRPr lang="ru-RU" dirty="0"/>
          </a:p>
        </p:txBody>
      </p:sp>
      <p:sp>
        <p:nvSpPr>
          <p:cNvPr id="21" name="Текст 15"/>
          <p:cNvSpPr>
            <a:spLocks noGrp="1"/>
          </p:cNvSpPr>
          <p:nvPr>
            <p:ph type="body" sz="quarter" idx="30" hasCustomPrompt="1"/>
          </p:nvPr>
        </p:nvSpPr>
        <p:spPr>
          <a:xfrm>
            <a:off x="2627313" y="2098215"/>
            <a:ext cx="1873250" cy="466689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="1" baseline="0">
                <a:latin typeface="+mj-lt"/>
              </a:defRPr>
            </a:lvl1pPr>
            <a:lvl2pPr marL="0" indent="0">
              <a:buNone/>
              <a:defRPr sz="1200">
                <a:latin typeface="+mn-lt"/>
              </a:defRPr>
            </a:lvl2pPr>
            <a:lvl3pPr marL="914400" indent="0">
              <a:buNone/>
              <a:defRPr sz="1200">
                <a:latin typeface="+mj-lt"/>
              </a:defRPr>
            </a:lvl3pPr>
            <a:lvl4pPr marL="1371600" indent="0">
              <a:buNone/>
              <a:defRPr sz="1200">
                <a:latin typeface="+mj-lt"/>
              </a:defRPr>
            </a:lvl4pPr>
            <a:lvl5pPr marL="1828800" indent="0">
              <a:buNone/>
              <a:defRPr sz="1200">
                <a:latin typeface="+mj-lt"/>
              </a:defRPr>
            </a:lvl5pPr>
          </a:lstStyle>
          <a:p>
            <a:pPr lvl="0"/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Bold, K=11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Bold, K=11</a:t>
            </a:r>
            <a:endParaRPr lang="ru-RU" dirty="0" smtClean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1" hasCustomPrompt="1"/>
          </p:nvPr>
        </p:nvSpPr>
        <p:spPr>
          <a:xfrm>
            <a:off x="2627313" y="2565400"/>
            <a:ext cx="1873250" cy="140368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aseline="0"/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1" baseline="0">
                <a:latin typeface="+mj-lt"/>
              </a:defRPr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ru-RU" dirty="0" smtClean="0"/>
              <a:t>Текст: </a:t>
            </a:r>
            <a:r>
              <a:rPr lang="en-US" dirty="0" smtClean="0"/>
              <a:t>Segoe UI Light, K=10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 Light, K=10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 Light, K=10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 Light, K=10</a:t>
            </a:r>
          </a:p>
          <a:p>
            <a:pPr lvl="1"/>
            <a:r>
              <a:rPr lang="ru-RU" dirty="0" smtClean="0"/>
              <a:t>Текст: </a:t>
            </a:r>
            <a:r>
              <a:rPr lang="en-US" dirty="0" smtClean="0"/>
              <a:t>Segoe UI Bold, K=10</a:t>
            </a:r>
            <a:endParaRPr lang="ru-RU" dirty="0" smtClean="0"/>
          </a:p>
        </p:txBody>
      </p:sp>
      <p:sp>
        <p:nvSpPr>
          <p:cNvPr id="22" name="Рисунок 2"/>
          <p:cNvSpPr>
            <a:spLocks noGrp="1"/>
          </p:cNvSpPr>
          <p:nvPr>
            <p:ph type="pic" sz="quarter" idx="32"/>
          </p:nvPr>
        </p:nvSpPr>
        <p:spPr>
          <a:xfrm>
            <a:off x="4643438" y="2097088"/>
            <a:ext cx="1873250" cy="1872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/>
            </a:lvl1pPr>
          </a:lstStyle>
          <a:p>
            <a:endParaRPr lang="ru-RU" dirty="0"/>
          </a:p>
        </p:txBody>
      </p:sp>
      <p:sp>
        <p:nvSpPr>
          <p:cNvPr id="23" name="Текст 15"/>
          <p:cNvSpPr>
            <a:spLocks noGrp="1"/>
          </p:cNvSpPr>
          <p:nvPr>
            <p:ph type="body" sz="quarter" idx="33" hasCustomPrompt="1"/>
          </p:nvPr>
        </p:nvSpPr>
        <p:spPr>
          <a:xfrm>
            <a:off x="6656387" y="2098215"/>
            <a:ext cx="1873250" cy="466689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="1" baseline="0">
                <a:latin typeface="+mj-lt"/>
              </a:defRPr>
            </a:lvl1pPr>
            <a:lvl2pPr marL="0" indent="0">
              <a:buNone/>
              <a:defRPr sz="1200">
                <a:latin typeface="+mn-lt"/>
              </a:defRPr>
            </a:lvl2pPr>
            <a:lvl3pPr marL="914400" indent="0">
              <a:buNone/>
              <a:defRPr sz="1200">
                <a:latin typeface="+mj-lt"/>
              </a:defRPr>
            </a:lvl3pPr>
            <a:lvl4pPr marL="1371600" indent="0">
              <a:buNone/>
              <a:defRPr sz="1200">
                <a:latin typeface="+mj-lt"/>
              </a:defRPr>
            </a:lvl4pPr>
            <a:lvl5pPr marL="1828800" indent="0">
              <a:buNone/>
              <a:defRPr sz="1200">
                <a:latin typeface="+mj-lt"/>
              </a:defRPr>
            </a:lvl5pPr>
          </a:lstStyle>
          <a:p>
            <a:pPr lvl="0"/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Bold, K=11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Bold, K=11</a:t>
            </a:r>
            <a:endParaRPr lang="ru-RU" dirty="0" smtClean="0"/>
          </a:p>
        </p:txBody>
      </p:sp>
      <p:sp>
        <p:nvSpPr>
          <p:cNvPr id="25" name="Текст 4"/>
          <p:cNvSpPr>
            <a:spLocks noGrp="1"/>
          </p:cNvSpPr>
          <p:nvPr>
            <p:ph type="body" sz="quarter" idx="34" hasCustomPrompt="1"/>
          </p:nvPr>
        </p:nvSpPr>
        <p:spPr>
          <a:xfrm>
            <a:off x="6656387" y="2565400"/>
            <a:ext cx="1873250" cy="140368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aseline="0"/>
            </a:lvl1pPr>
            <a:lvl2pPr marL="0" indent="0">
              <a:buNone/>
              <a:defRPr sz="1000" b="1" baseline="0">
                <a:latin typeface="+mj-lt"/>
              </a:defRPr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ru-RU" dirty="0" smtClean="0"/>
              <a:t>Текст: </a:t>
            </a:r>
            <a:r>
              <a:rPr lang="en-US" dirty="0" smtClean="0"/>
              <a:t>Segoe UI Light, K=10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 Light, K=10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 Light, K=10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 Light, K=10</a:t>
            </a:r>
          </a:p>
          <a:p>
            <a:pPr lvl="1"/>
            <a:r>
              <a:rPr lang="ru-RU" dirty="0" smtClean="0"/>
              <a:t>Текст: </a:t>
            </a:r>
            <a:r>
              <a:rPr lang="en-US" dirty="0" smtClean="0"/>
              <a:t>Segoe UI Bold, K=10</a:t>
            </a:r>
            <a:endParaRPr lang="ru-RU" dirty="0" smtClean="0"/>
          </a:p>
        </p:txBody>
      </p:sp>
      <p:sp>
        <p:nvSpPr>
          <p:cNvPr id="26" name="Рисунок 2"/>
          <p:cNvSpPr>
            <a:spLocks noGrp="1"/>
          </p:cNvSpPr>
          <p:nvPr>
            <p:ph type="pic" sz="quarter" idx="35"/>
          </p:nvPr>
        </p:nvSpPr>
        <p:spPr>
          <a:xfrm>
            <a:off x="604838" y="4149080"/>
            <a:ext cx="1879600" cy="1872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/>
            </a:lvl1pPr>
          </a:lstStyle>
          <a:p>
            <a:endParaRPr lang="ru-RU" dirty="0"/>
          </a:p>
        </p:txBody>
      </p:sp>
      <p:sp>
        <p:nvSpPr>
          <p:cNvPr id="27" name="Текст 15"/>
          <p:cNvSpPr>
            <a:spLocks noGrp="1"/>
          </p:cNvSpPr>
          <p:nvPr>
            <p:ph type="body" sz="quarter" idx="36" hasCustomPrompt="1"/>
          </p:nvPr>
        </p:nvSpPr>
        <p:spPr>
          <a:xfrm>
            <a:off x="2627313" y="4150207"/>
            <a:ext cx="1873250" cy="466689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="1" baseline="0">
                <a:latin typeface="+mj-lt"/>
              </a:defRPr>
            </a:lvl1pPr>
            <a:lvl2pPr marL="0" indent="0">
              <a:buNone/>
              <a:defRPr sz="1200">
                <a:latin typeface="+mn-lt"/>
              </a:defRPr>
            </a:lvl2pPr>
            <a:lvl3pPr marL="914400" indent="0">
              <a:buNone/>
              <a:defRPr sz="1200">
                <a:latin typeface="+mj-lt"/>
              </a:defRPr>
            </a:lvl3pPr>
            <a:lvl4pPr marL="1371600" indent="0">
              <a:buNone/>
              <a:defRPr sz="1200">
                <a:latin typeface="+mj-lt"/>
              </a:defRPr>
            </a:lvl4pPr>
            <a:lvl5pPr marL="1828800" indent="0">
              <a:buNone/>
              <a:defRPr sz="1200">
                <a:latin typeface="+mj-lt"/>
              </a:defRPr>
            </a:lvl5pPr>
          </a:lstStyle>
          <a:p>
            <a:pPr lvl="0"/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Bold, K=11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Bold, K=11</a:t>
            </a:r>
            <a:endParaRPr lang="ru-RU" dirty="0" smtClean="0"/>
          </a:p>
        </p:txBody>
      </p:sp>
      <p:sp>
        <p:nvSpPr>
          <p:cNvPr id="28" name="Текст 4"/>
          <p:cNvSpPr>
            <a:spLocks noGrp="1"/>
          </p:cNvSpPr>
          <p:nvPr>
            <p:ph type="body" sz="quarter" idx="37" hasCustomPrompt="1"/>
          </p:nvPr>
        </p:nvSpPr>
        <p:spPr>
          <a:xfrm>
            <a:off x="2627313" y="4617392"/>
            <a:ext cx="1873250" cy="140368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aseline="0"/>
            </a:lvl1pPr>
            <a:lvl2pPr marL="0" indent="0">
              <a:buNone/>
              <a:defRPr sz="1000" b="1" baseline="0">
                <a:latin typeface="+mj-lt"/>
              </a:defRPr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ru-RU" dirty="0" smtClean="0"/>
              <a:t>Текст: </a:t>
            </a:r>
            <a:r>
              <a:rPr lang="en-US" dirty="0" smtClean="0"/>
              <a:t>Segoe UI Light, K=10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 Light, K=10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 Light, K=10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 Light, K=10</a:t>
            </a:r>
          </a:p>
          <a:p>
            <a:pPr lvl="1"/>
            <a:r>
              <a:rPr lang="ru-RU" dirty="0" smtClean="0"/>
              <a:t>Текст: </a:t>
            </a:r>
            <a:r>
              <a:rPr lang="en-US" dirty="0" smtClean="0"/>
              <a:t>Segoe UI Bold, K=10</a:t>
            </a:r>
            <a:endParaRPr lang="ru-RU" dirty="0" smtClean="0"/>
          </a:p>
        </p:txBody>
      </p:sp>
      <p:sp>
        <p:nvSpPr>
          <p:cNvPr id="29" name="Рисунок 2"/>
          <p:cNvSpPr>
            <a:spLocks noGrp="1"/>
          </p:cNvSpPr>
          <p:nvPr>
            <p:ph type="pic" sz="quarter" idx="38"/>
          </p:nvPr>
        </p:nvSpPr>
        <p:spPr>
          <a:xfrm>
            <a:off x="4643438" y="4149080"/>
            <a:ext cx="1873250" cy="1872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/>
            </a:lvl1pPr>
          </a:lstStyle>
          <a:p>
            <a:endParaRPr lang="ru-RU" dirty="0"/>
          </a:p>
        </p:txBody>
      </p:sp>
      <p:sp>
        <p:nvSpPr>
          <p:cNvPr id="30" name="Текст 15"/>
          <p:cNvSpPr>
            <a:spLocks noGrp="1"/>
          </p:cNvSpPr>
          <p:nvPr>
            <p:ph type="body" sz="quarter" idx="39" hasCustomPrompt="1"/>
          </p:nvPr>
        </p:nvSpPr>
        <p:spPr>
          <a:xfrm>
            <a:off x="6656387" y="4150207"/>
            <a:ext cx="1873250" cy="466689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="1" baseline="0">
                <a:latin typeface="+mj-lt"/>
              </a:defRPr>
            </a:lvl1pPr>
            <a:lvl2pPr marL="0" indent="0">
              <a:buNone/>
              <a:defRPr sz="1200">
                <a:latin typeface="+mn-lt"/>
              </a:defRPr>
            </a:lvl2pPr>
            <a:lvl3pPr marL="914400" indent="0">
              <a:buNone/>
              <a:defRPr sz="1200">
                <a:latin typeface="+mj-lt"/>
              </a:defRPr>
            </a:lvl3pPr>
            <a:lvl4pPr marL="1371600" indent="0">
              <a:buNone/>
              <a:defRPr sz="1200">
                <a:latin typeface="+mj-lt"/>
              </a:defRPr>
            </a:lvl4pPr>
            <a:lvl5pPr marL="1828800" indent="0">
              <a:buNone/>
              <a:defRPr sz="1200">
                <a:latin typeface="+mj-lt"/>
              </a:defRPr>
            </a:lvl5pPr>
          </a:lstStyle>
          <a:p>
            <a:pPr lvl="0"/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Bold, K=11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Bold, K=11</a:t>
            </a:r>
            <a:endParaRPr lang="ru-RU" dirty="0" smtClean="0"/>
          </a:p>
        </p:txBody>
      </p:sp>
      <p:sp>
        <p:nvSpPr>
          <p:cNvPr id="31" name="Текст 4"/>
          <p:cNvSpPr>
            <a:spLocks noGrp="1"/>
          </p:cNvSpPr>
          <p:nvPr>
            <p:ph type="body" sz="quarter" idx="40" hasCustomPrompt="1"/>
          </p:nvPr>
        </p:nvSpPr>
        <p:spPr>
          <a:xfrm>
            <a:off x="6656387" y="4617392"/>
            <a:ext cx="1873250" cy="140368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aseline="0"/>
            </a:lvl1pPr>
            <a:lvl2pPr marL="0" indent="0">
              <a:buNone/>
              <a:defRPr sz="1000" b="1" baseline="0">
                <a:latin typeface="+mj-lt"/>
              </a:defRPr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ru-RU" dirty="0" smtClean="0"/>
              <a:t>Текст: </a:t>
            </a:r>
            <a:r>
              <a:rPr lang="en-US" dirty="0" smtClean="0"/>
              <a:t>Segoe UI Light, K=10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 Light, K=10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 Light, K=10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 Light, K=10</a:t>
            </a:r>
          </a:p>
          <a:p>
            <a:pPr lvl="1"/>
            <a:r>
              <a:rPr lang="ru-RU" dirty="0" smtClean="0"/>
              <a:t>Текст: </a:t>
            </a:r>
            <a:r>
              <a:rPr lang="en-US" dirty="0" smtClean="0"/>
              <a:t>Segoe UI Bold, K=10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1736509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Текстовый блок_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 userDrawn="1"/>
        </p:nvSpPr>
        <p:spPr>
          <a:xfrm>
            <a:off x="0" y="1"/>
            <a:ext cx="9144000" cy="72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04367" y="1052855"/>
            <a:ext cx="7920521" cy="1036377"/>
          </a:xfrm>
        </p:spPr>
        <p:txBody>
          <a:bodyPr lIns="0" tIns="0" rIns="0" bIns="0" anchor="t" anchorCtr="0">
            <a:noAutofit/>
          </a:bodyPr>
          <a:lstStyle>
            <a:lvl1pPr algn="l">
              <a:defRPr lang="ru-RU" sz="2500" b="1" i="0" u="none" strike="noStrike" baseline="0" smtClean="0">
                <a:solidFill>
                  <a:schemeClr val="tx2"/>
                </a:solidFill>
              </a:defRPr>
            </a:lvl1pPr>
          </a:lstStyle>
          <a:p>
            <a:r>
              <a:rPr lang="ru-RU" b="1" dirty="0" smtClean="0"/>
              <a:t>ЗАГОЛОВОК: </a:t>
            </a:r>
            <a:r>
              <a:rPr lang="en-US" b="1" dirty="0" smtClean="0"/>
              <a:t>SEGOE UI</a:t>
            </a:r>
            <a:r>
              <a:rPr lang="ru-RU" b="1" dirty="0" smtClean="0"/>
              <a:t> </a:t>
            </a:r>
            <a:r>
              <a:rPr lang="en-US" b="1" dirty="0" smtClean="0"/>
              <a:t>BOLD, K=25</a:t>
            </a:r>
            <a:endParaRPr lang="ru-RU" dirty="0"/>
          </a:p>
        </p:txBody>
      </p:sp>
      <p:sp>
        <p:nvSpPr>
          <p:cNvPr id="10" name="Овал 9"/>
          <p:cNvSpPr/>
          <p:nvPr userDrawn="1"/>
        </p:nvSpPr>
        <p:spPr>
          <a:xfrm>
            <a:off x="606748" y="6453336"/>
            <a:ext cx="198000" cy="198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fld id="{3FFE5104-EAF0-4909-9766-194D6548180E}" type="slidenum">
              <a:rPr lang="ru-RU" sz="700" b="1" smtClean="0"/>
              <a:pPr algn="ctr"/>
              <a:t>‹#›</a:t>
            </a:fld>
            <a:endParaRPr lang="ru-RU" sz="700" b="1" dirty="0"/>
          </a:p>
        </p:txBody>
      </p:sp>
      <p:sp>
        <p:nvSpPr>
          <p:cNvPr id="13" name="Текст 44"/>
          <p:cNvSpPr>
            <a:spLocks noGrp="1"/>
          </p:cNvSpPr>
          <p:nvPr>
            <p:ph type="body" sz="quarter" idx="18" hasCustomPrompt="1"/>
          </p:nvPr>
        </p:nvSpPr>
        <p:spPr>
          <a:xfrm>
            <a:off x="916259" y="6453336"/>
            <a:ext cx="2816547" cy="252413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600">
                <a:solidFill>
                  <a:schemeClr val="tx2"/>
                </a:solidFill>
              </a:defRPr>
            </a:lvl1pPr>
            <a:lvl2pPr marL="457200" indent="0">
              <a:buNone/>
              <a:defRPr sz="600">
                <a:solidFill>
                  <a:schemeClr val="bg1"/>
                </a:solidFill>
              </a:defRPr>
            </a:lvl2pPr>
            <a:lvl3pPr marL="914400" indent="0">
              <a:buNone/>
              <a:defRPr sz="600">
                <a:solidFill>
                  <a:schemeClr val="bg1"/>
                </a:solidFill>
              </a:defRPr>
            </a:lvl3pPr>
            <a:lvl4pPr marL="1371600" indent="0">
              <a:buNone/>
              <a:defRPr sz="600">
                <a:solidFill>
                  <a:schemeClr val="bg1"/>
                </a:solidFill>
              </a:defRPr>
            </a:lvl4pPr>
            <a:lvl5pPr marL="1828800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SIBGENCO.RU Segoe UI Light, K=6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 smtClean="0"/>
              <a:t>SIBGENCO.RU Segoe UI Light, K=6</a:t>
            </a:r>
            <a:endParaRPr lang="ru-RU" dirty="0" smtClean="0"/>
          </a:p>
        </p:txBody>
      </p:sp>
      <p:sp>
        <p:nvSpPr>
          <p:cNvPr id="18" name="Текст 44"/>
          <p:cNvSpPr>
            <a:spLocks noGrp="1"/>
          </p:cNvSpPr>
          <p:nvPr>
            <p:ph type="body" sz="quarter" idx="25" hasCustomPrompt="1"/>
          </p:nvPr>
        </p:nvSpPr>
        <p:spPr>
          <a:xfrm>
            <a:off x="7667625" y="6453336"/>
            <a:ext cx="865188" cy="252413"/>
          </a:xfrm>
        </p:spPr>
        <p:txBody>
          <a:bodyPr lIns="0" tIns="0" rIns="0" bIns="0"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600">
                <a:solidFill>
                  <a:schemeClr val="tx2"/>
                </a:solidFill>
              </a:defRPr>
            </a:lvl1pPr>
            <a:lvl2pPr marL="457200" indent="0">
              <a:buNone/>
              <a:defRPr sz="600">
                <a:solidFill>
                  <a:schemeClr val="bg1"/>
                </a:solidFill>
              </a:defRPr>
            </a:lvl2pPr>
            <a:lvl3pPr marL="914400" indent="0">
              <a:buNone/>
              <a:defRPr sz="600">
                <a:solidFill>
                  <a:schemeClr val="bg1"/>
                </a:solidFill>
              </a:defRPr>
            </a:lvl3pPr>
            <a:lvl4pPr marL="1371600" indent="0">
              <a:buNone/>
              <a:defRPr sz="600">
                <a:solidFill>
                  <a:schemeClr val="bg1"/>
                </a:solidFill>
              </a:defRPr>
            </a:lvl4pPr>
            <a:lvl5pPr marL="1828800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 smtClean="0"/>
              <a:t>Санкт-Петербург 2016</a:t>
            </a:r>
            <a:r>
              <a:rPr lang="en-US" dirty="0" smtClean="0"/>
              <a:t> Segoe UI Light, K=6</a:t>
            </a:r>
            <a:endParaRPr lang="ru-RU" dirty="0" smtClean="0"/>
          </a:p>
        </p:txBody>
      </p:sp>
      <p:sp>
        <p:nvSpPr>
          <p:cNvPr id="14" name="Текст 8"/>
          <p:cNvSpPr>
            <a:spLocks noGrp="1"/>
          </p:cNvSpPr>
          <p:nvPr>
            <p:ph type="body" sz="quarter" idx="10" hasCustomPrompt="1"/>
          </p:nvPr>
        </p:nvSpPr>
        <p:spPr>
          <a:xfrm>
            <a:off x="611188" y="347896"/>
            <a:ext cx="6048375" cy="349245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>
                <a:solidFill>
                  <a:schemeClr val="tx2"/>
                </a:solidFill>
              </a:defRPr>
            </a:lvl2pPr>
            <a:lvl3pPr marL="914400" indent="0">
              <a:buNone/>
              <a:defRPr sz="1200">
                <a:solidFill>
                  <a:schemeClr val="tx2"/>
                </a:solidFill>
              </a:defRPr>
            </a:lvl3pPr>
            <a:lvl4pPr marL="1371600" indent="0">
              <a:buNone/>
              <a:defRPr sz="1200">
                <a:solidFill>
                  <a:schemeClr val="tx2"/>
                </a:solidFill>
              </a:defRPr>
            </a:lvl4pPr>
            <a:lvl5pPr marL="1828800" indent="0"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dirty="0" smtClean="0"/>
              <a:t>ЗАГОЛОВОК РАЗДЕЛА: </a:t>
            </a:r>
            <a:r>
              <a:rPr lang="en-US" dirty="0" smtClean="0"/>
              <a:t>SEGOE UI, K=1</a:t>
            </a:r>
            <a:r>
              <a:rPr lang="ru-RU" dirty="0" smtClean="0"/>
              <a:t>0</a:t>
            </a:r>
            <a:endParaRPr lang="en-US" dirty="0" smtClean="0"/>
          </a:p>
        </p:txBody>
      </p:sp>
      <p:pic>
        <p:nvPicPr>
          <p:cNvPr id="20" name="Picture 4" descr="F:\! РАБОЧАЯ\DEZ,A\SGK\logo_grey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5999" y="177241"/>
            <a:ext cx="1008890" cy="396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Рисунок 2"/>
          <p:cNvSpPr>
            <a:spLocks noGrp="1"/>
          </p:cNvSpPr>
          <p:nvPr>
            <p:ph type="pic" sz="quarter" idx="29"/>
          </p:nvPr>
        </p:nvSpPr>
        <p:spPr>
          <a:xfrm>
            <a:off x="604366" y="3033088"/>
            <a:ext cx="3896197" cy="2160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/>
            </a:lvl1pPr>
          </a:lstStyle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1" hasCustomPrompt="1"/>
          </p:nvPr>
        </p:nvSpPr>
        <p:spPr>
          <a:xfrm>
            <a:off x="604367" y="2097088"/>
            <a:ext cx="3896196" cy="936000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aseline="0"/>
            </a:lvl1pPr>
            <a:lvl2pPr marL="0" indent="0">
              <a:buNone/>
              <a:defRPr sz="1000" b="1" baseline="0">
                <a:latin typeface="+mj-lt"/>
              </a:defRPr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ru-RU" dirty="0" smtClean="0"/>
              <a:t>ТЕКСТ: </a:t>
            </a:r>
            <a:r>
              <a:rPr lang="en-US" dirty="0" smtClean="0"/>
              <a:t>SEGOE UI LIGHT, K=1</a:t>
            </a:r>
            <a:r>
              <a:rPr lang="ru-RU" dirty="0" smtClean="0"/>
              <a:t>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 LIGHT, K=1</a:t>
            </a:r>
            <a:r>
              <a:rPr lang="ru-RU" dirty="0" smtClean="0"/>
              <a:t>2</a:t>
            </a:r>
            <a:endParaRPr lang="en-US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 LIGHT, K=1</a:t>
            </a:r>
            <a:r>
              <a:rPr lang="ru-RU" dirty="0" smtClean="0"/>
              <a:t>2</a:t>
            </a:r>
            <a:endParaRPr lang="en-US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 LIGHT, K=1</a:t>
            </a:r>
            <a:r>
              <a:rPr lang="ru-RU" dirty="0" smtClean="0"/>
              <a:t>2</a:t>
            </a:r>
            <a:endParaRPr lang="en-US" dirty="0" smtClean="0"/>
          </a:p>
        </p:txBody>
      </p:sp>
      <p:sp>
        <p:nvSpPr>
          <p:cNvPr id="24" name="Текст 4"/>
          <p:cNvSpPr>
            <a:spLocks noGrp="1"/>
          </p:cNvSpPr>
          <p:nvPr>
            <p:ph type="body" sz="quarter" idx="37" hasCustomPrompt="1"/>
          </p:nvPr>
        </p:nvSpPr>
        <p:spPr>
          <a:xfrm>
            <a:off x="604366" y="5373216"/>
            <a:ext cx="3896197" cy="827832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aseline="0"/>
            </a:lvl1pPr>
            <a:lvl2pPr marL="0" indent="0">
              <a:buNone/>
              <a:defRPr sz="1000" b="1" baseline="0">
                <a:latin typeface="+mj-lt"/>
              </a:defRPr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ru-RU" dirty="0" smtClean="0"/>
              <a:t>Текст описания: </a:t>
            </a:r>
            <a:r>
              <a:rPr lang="en-US" dirty="0" smtClean="0"/>
              <a:t>Segoe UI Light, K=10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 описания: </a:t>
            </a:r>
            <a:r>
              <a:rPr lang="en-US" dirty="0" smtClean="0"/>
              <a:t>Segoe UI Light, K=10</a:t>
            </a:r>
          </a:p>
        </p:txBody>
      </p:sp>
      <p:sp>
        <p:nvSpPr>
          <p:cNvPr id="32" name="Рисунок 2"/>
          <p:cNvSpPr>
            <a:spLocks noGrp="1"/>
          </p:cNvSpPr>
          <p:nvPr>
            <p:ph type="pic" sz="quarter" idx="38"/>
          </p:nvPr>
        </p:nvSpPr>
        <p:spPr>
          <a:xfrm>
            <a:off x="4643389" y="3033088"/>
            <a:ext cx="3889424" cy="2160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/>
            </a:lvl1pPr>
          </a:lstStyle>
          <a:p>
            <a:endParaRPr lang="ru-RU" dirty="0"/>
          </a:p>
        </p:txBody>
      </p:sp>
      <p:sp>
        <p:nvSpPr>
          <p:cNvPr id="33" name="Текст 4"/>
          <p:cNvSpPr>
            <a:spLocks noGrp="1"/>
          </p:cNvSpPr>
          <p:nvPr>
            <p:ph type="body" sz="quarter" idx="39" hasCustomPrompt="1"/>
          </p:nvPr>
        </p:nvSpPr>
        <p:spPr>
          <a:xfrm>
            <a:off x="4643389" y="5373216"/>
            <a:ext cx="3889424" cy="827832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aseline="0"/>
            </a:lvl1pPr>
            <a:lvl2pPr marL="0" indent="0">
              <a:buNone/>
              <a:defRPr sz="1000" b="1" baseline="0">
                <a:latin typeface="+mj-lt"/>
              </a:defRPr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ru-RU" dirty="0" smtClean="0"/>
              <a:t>Текст описания: </a:t>
            </a:r>
            <a:r>
              <a:rPr lang="en-US" dirty="0" smtClean="0"/>
              <a:t>Segoe UI Light, K=10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 описания: </a:t>
            </a:r>
            <a:r>
              <a:rPr lang="en-US" dirty="0" smtClean="0"/>
              <a:t>Segoe UI Light, K=10</a:t>
            </a:r>
          </a:p>
        </p:txBody>
      </p:sp>
    </p:spTree>
    <p:extLst>
      <p:ext uri="{BB962C8B-B14F-4D97-AF65-F5344CB8AC3E}">
        <p14:creationId xmlns:p14="http://schemas.microsoft.com/office/powerpoint/2010/main" val="38561769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Текстовый блок_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 userDrawn="1"/>
        </p:nvSpPr>
        <p:spPr>
          <a:xfrm>
            <a:off x="0" y="1"/>
            <a:ext cx="9144000" cy="72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 userDrawn="1"/>
        </p:nvSpPr>
        <p:spPr>
          <a:xfrm>
            <a:off x="606748" y="6453336"/>
            <a:ext cx="198000" cy="198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fld id="{3FFE5104-EAF0-4909-9766-194D6548180E}" type="slidenum">
              <a:rPr lang="ru-RU" sz="700" b="1" smtClean="0"/>
              <a:pPr algn="ctr"/>
              <a:t>‹#›</a:t>
            </a:fld>
            <a:endParaRPr lang="ru-RU" sz="700" b="1" dirty="0"/>
          </a:p>
        </p:txBody>
      </p:sp>
      <p:sp>
        <p:nvSpPr>
          <p:cNvPr id="13" name="Текст 44"/>
          <p:cNvSpPr>
            <a:spLocks noGrp="1"/>
          </p:cNvSpPr>
          <p:nvPr>
            <p:ph type="body" sz="quarter" idx="18" hasCustomPrompt="1"/>
          </p:nvPr>
        </p:nvSpPr>
        <p:spPr>
          <a:xfrm>
            <a:off x="916259" y="6453336"/>
            <a:ext cx="2816547" cy="252413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600">
                <a:solidFill>
                  <a:schemeClr val="tx2"/>
                </a:solidFill>
              </a:defRPr>
            </a:lvl1pPr>
            <a:lvl2pPr marL="457200" indent="0">
              <a:buNone/>
              <a:defRPr sz="600">
                <a:solidFill>
                  <a:schemeClr val="bg1"/>
                </a:solidFill>
              </a:defRPr>
            </a:lvl2pPr>
            <a:lvl3pPr marL="914400" indent="0">
              <a:buNone/>
              <a:defRPr sz="600">
                <a:solidFill>
                  <a:schemeClr val="bg1"/>
                </a:solidFill>
              </a:defRPr>
            </a:lvl3pPr>
            <a:lvl4pPr marL="1371600" indent="0">
              <a:buNone/>
              <a:defRPr sz="600">
                <a:solidFill>
                  <a:schemeClr val="bg1"/>
                </a:solidFill>
              </a:defRPr>
            </a:lvl4pPr>
            <a:lvl5pPr marL="1828800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SIBGENCO.RU Segoe UI Light, K=6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 smtClean="0"/>
              <a:t>SIBGENCO.RU Segoe UI Light, K=6</a:t>
            </a:r>
            <a:endParaRPr lang="ru-RU" dirty="0" smtClean="0"/>
          </a:p>
        </p:txBody>
      </p:sp>
      <p:sp>
        <p:nvSpPr>
          <p:cNvPr id="18" name="Текст 44"/>
          <p:cNvSpPr>
            <a:spLocks noGrp="1"/>
          </p:cNvSpPr>
          <p:nvPr>
            <p:ph type="body" sz="quarter" idx="25" hasCustomPrompt="1"/>
          </p:nvPr>
        </p:nvSpPr>
        <p:spPr>
          <a:xfrm>
            <a:off x="7667625" y="6453336"/>
            <a:ext cx="865188" cy="252413"/>
          </a:xfrm>
        </p:spPr>
        <p:txBody>
          <a:bodyPr lIns="0" tIns="0" rIns="0" bIns="0"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600">
                <a:solidFill>
                  <a:schemeClr val="tx2"/>
                </a:solidFill>
              </a:defRPr>
            </a:lvl1pPr>
            <a:lvl2pPr marL="457200" indent="0">
              <a:buNone/>
              <a:defRPr sz="600">
                <a:solidFill>
                  <a:schemeClr val="bg1"/>
                </a:solidFill>
              </a:defRPr>
            </a:lvl2pPr>
            <a:lvl3pPr marL="914400" indent="0">
              <a:buNone/>
              <a:defRPr sz="600">
                <a:solidFill>
                  <a:schemeClr val="bg1"/>
                </a:solidFill>
              </a:defRPr>
            </a:lvl3pPr>
            <a:lvl4pPr marL="1371600" indent="0">
              <a:buNone/>
              <a:defRPr sz="600">
                <a:solidFill>
                  <a:schemeClr val="bg1"/>
                </a:solidFill>
              </a:defRPr>
            </a:lvl4pPr>
            <a:lvl5pPr marL="1828800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 smtClean="0"/>
              <a:t>Санкт-Петербург 2016</a:t>
            </a:r>
            <a:r>
              <a:rPr lang="en-US" dirty="0" smtClean="0"/>
              <a:t> Segoe UI Light, K=6</a:t>
            </a:r>
            <a:endParaRPr lang="ru-RU" dirty="0" smtClean="0"/>
          </a:p>
        </p:txBody>
      </p:sp>
      <p:sp>
        <p:nvSpPr>
          <p:cNvPr id="14" name="Текст 8"/>
          <p:cNvSpPr>
            <a:spLocks noGrp="1"/>
          </p:cNvSpPr>
          <p:nvPr>
            <p:ph type="body" sz="quarter" idx="10" hasCustomPrompt="1"/>
          </p:nvPr>
        </p:nvSpPr>
        <p:spPr>
          <a:xfrm>
            <a:off x="611188" y="347896"/>
            <a:ext cx="6048375" cy="349245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>
                <a:solidFill>
                  <a:schemeClr val="tx2"/>
                </a:solidFill>
              </a:defRPr>
            </a:lvl2pPr>
            <a:lvl3pPr marL="914400" indent="0">
              <a:buNone/>
              <a:defRPr sz="1200">
                <a:solidFill>
                  <a:schemeClr val="tx2"/>
                </a:solidFill>
              </a:defRPr>
            </a:lvl3pPr>
            <a:lvl4pPr marL="1371600" indent="0">
              <a:buNone/>
              <a:defRPr sz="1200">
                <a:solidFill>
                  <a:schemeClr val="tx2"/>
                </a:solidFill>
              </a:defRPr>
            </a:lvl4pPr>
            <a:lvl5pPr marL="1828800" indent="0"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dirty="0" smtClean="0"/>
              <a:t>ЗАГОЛОВОК РАЗДЕЛА: </a:t>
            </a:r>
            <a:r>
              <a:rPr lang="en-US" dirty="0" smtClean="0"/>
              <a:t>SEGOE UI, K=1</a:t>
            </a:r>
            <a:r>
              <a:rPr lang="ru-RU" dirty="0" smtClean="0"/>
              <a:t>0</a:t>
            </a:r>
            <a:endParaRPr lang="en-US" dirty="0" smtClean="0"/>
          </a:p>
        </p:txBody>
      </p:sp>
      <p:pic>
        <p:nvPicPr>
          <p:cNvPr id="20" name="Picture 4" descr="F:\! РАБОЧАЯ\DEZ,A\SGK\logo_grey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5999" y="177241"/>
            <a:ext cx="1008890" cy="396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Рисунок 2"/>
          <p:cNvSpPr>
            <a:spLocks noGrp="1"/>
          </p:cNvSpPr>
          <p:nvPr>
            <p:ph type="pic" sz="quarter" idx="29"/>
          </p:nvPr>
        </p:nvSpPr>
        <p:spPr>
          <a:xfrm>
            <a:off x="604366" y="2097088"/>
            <a:ext cx="5912322" cy="42481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/>
            </a:lvl1pPr>
          </a:lstStyle>
          <a:p>
            <a:endParaRPr lang="ru-RU" dirty="0"/>
          </a:p>
        </p:txBody>
      </p:sp>
      <p:sp>
        <p:nvSpPr>
          <p:cNvPr id="16" name="Текст 3"/>
          <p:cNvSpPr>
            <a:spLocks noGrp="1"/>
          </p:cNvSpPr>
          <p:nvPr>
            <p:ph type="body" sz="quarter" idx="40" hasCustomPrompt="1"/>
          </p:nvPr>
        </p:nvSpPr>
        <p:spPr>
          <a:xfrm>
            <a:off x="611188" y="1239838"/>
            <a:ext cx="5905500" cy="85725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7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700">
                <a:latin typeface="+mj-lt"/>
              </a:defRPr>
            </a:lvl2pPr>
            <a:lvl3pPr marL="914400" indent="0">
              <a:buNone/>
              <a:defRPr sz="1700">
                <a:latin typeface="+mj-lt"/>
              </a:defRPr>
            </a:lvl3pPr>
            <a:lvl4pPr marL="1371600" indent="0">
              <a:buNone/>
              <a:defRPr sz="1700">
                <a:latin typeface="+mj-lt"/>
              </a:defRPr>
            </a:lvl4pPr>
            <a:lvl5pPr marL="1828800" indent="0">
              <a:buNone/>
              <a:defRPr sz="1700">
                <a:latin typeface="+mj-lt"/>
              </a:defRPr>
            </a:lvl5pPr>
          </a:lstStyle>
          <a:p>
            <a:pPr lvl="0"/>
            <a:r>
              <a:rPr lang="ru-RU" dirty="0" smtClean="0"/>
              <a:t>ПОДЗАГОЛОВОК: </a:t>
            </a:r>
            <a:r>
              <a:rPr lang="en-US" dirty="0" smtClean="0"/>
              <a:t>SEGOE UI MEDIUM, K=17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41" hasCustomPrompt="1"/>
          </p:nvPr>
        </p:nvSpPr>
        <p:spPr>
          <a:xfrm>
            <a:off x="6659563" y="2097088"/>
            <a:ext cx="1865312" cy="118745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400" b="1" baseline="0">
                <a:solidFill>
                  <a:schemeClr val="tx2"/>
                </a:solidFill>
                <a:latin typeface="+mj-lt"/>
              </a:defRPr>
            </a:lvl1pPr>
            <a:lvl2pPr>
              <a:defRPr b="1">
                <a:solidFill>
                  <a:schemeClr val="tx2"/>
                </a:solidFill>
                <a:latin typeface="+mj-lt"/>
              </a:defRPr>
            </a:lvl2pPr>
            <a:lvl3pPr>
              <a:defRPr b="1">
                <a:solidFill>
                  <a:schemeClr val="tx2"/>
                </a:solidFill>
                <a:latin typeface="+mj-lt"/>
              </a:defRPr>
            </a:lvl3pPr>
            <a:lvl4pPr>
              <a:defRPr b="1">
                <a:solidFill>
                  <a:schemeClr val="tx2"/>
                </a:solidFill>
                <a:latin typeface="+mj-lt"/>
              </a:defRPr>
            </a:lvl4pPr>
            <a:lvl5pPr>
              <a:defRPr b="1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ru-RU" dirty="0" smtClean="0"/>
              <a:t>ЦИФРЫ: </a:t>
            </a:r>
            <a:r>
              <a:rPr lang="en-US" dirty="0" smtClean="0"/>
              <a:t> Segoe UI Bold, K=24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42" hasCustomPrompt="1"/>
          </p:nvPr>
        </p:nvSpPr>
        <p:spPr>
          <a:xfrm>
            <a:off x="6659563" y="3284539"/>
            <a:ext cx="1865312" cy="82853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aseline="0">
                <a:solidFill>
                  <a:schemeClr val="tx2"/>
                </a:solidFill>
              </a:defRPr>
            </a:lvl1pPr>
            <a:lvl2pPr marL="457200" indent="0">
              <a:buNone/>
              <a:defRPr sz="1000">
                <a:solidFill>
                  <a:schemeClr val="tx2"/>
                </a:solidFill>
              </a:defRPr>
            </a:lvl2pPr>
            <a:lvl3pPr marL="914400" indent="0">
              <a:buNone/>
              <a:defRPr sz="1000">
                <a:solidFill>
                  <a:schemeClr val="tx2"/>
                </a:solidFill>
              </a:defRPr>
            </a:lvl3pPr>
            <a:lvl4pPr marL="1371600" indent="0">
              <a:buNone/>
              <a:defRPr sz="1000">
                <a:solidFill>
                  <a:schemeClr val="tx2"/>
                </a:solidFill>
              </a:defRPr>
            </a:lvl4pPr>
            <a:lvl5pPr marL="1828800" indent="0">
              <a:buNone/>
              <a:defRPr sz="100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dirty="0" smtClean="0"/>
              <a:t>Текст описания: </a:t>
            </a:r>
            <a:r>
              <a:rPr lang="en-US" dirty="0" smtClean="0"/>
              <a:t>Segoe UI Light, K=10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 описания: </a:t>
            </a:r>
            <a:r>
              <a:rPr lang="en-US" dirty="0" smtClean="0"/>
              <a:t>Segoe UI Light, K=10</a:t>
            </a:r>
          </a:p>
        </p:txBody>
      </p:sp>
      <p:sp>
        <p:nvSpPr>
          <p:cNvPr id="21" name="Текст 6"/>
          <p:cNvSpPr>
            <a:spLocks noGrp="1"/>
          </p:cNvSpPr>
          <p:nvPr>
            <p:ph type="body" sz="quarter" idx="43" hasCustomPrompt="1"/>
          </p:nvPr>
        </p:nvSpPr>
        <p:spPr>
          <a:xfrm>
            <a:off x="6659563" y="4329249"/>
            <a:ext cx="1865312" cy="118745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400" b="1" baseline="0">
                <a:solidFill>
                  <a:schemeClr val="tx2"/>
                </a:solidFill>
                <a:latin typeface="+mj-lt"/>
              </a:defRPr>
            </a:lvl1pPr>
            <a:lvl2pPr>
              <a:defRPr b="1">
                <a:solidFill>
                  <a:schemeClr val="tx2"/>
                </a:solidFill>
                <a:latin typeface="+mj-lt"/>
              </a:defRPr>
            </a:lvl2pPr>
            <a:lvl3pPr>
              <a:defRPr b="1">
                <a:solidFill>
                  <a:schemeClr val="tx2"/>
                </a:solidFill>
                <a:latin typeface="+mj-lt"/>
              </a:defRPr>
            </a:lvl3pPr>
            <a:lvl4pPr>
              <a:defRPr b="1">
                <a:solidFill>
                  <a:schemeClr val="tx2"/>
                </a:solidFill>
                <a:latin typeface="+mj-lt"/>
              </a:defRPr>
            </a:lvl4pPr>
            <a:lvl5pPr>
              <a:defRPr b="1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ru-RU" dirty="0" smtClean="0"/>
              <a:t>ЦИФРЫ: </a:t>
            </a:r>
            <a:r>
              <a:rPr lang="en-US" dirty="0" smtClean="0"/>
              <a:t> Segoe UI Bold, K=24</a:t>
            </a:r>
            <a:endParaRPr lang="ru-RU" dirty="0"/>
          </a:p>
        </p:txBody>
      </p:sp>
      <p:sp>
        <p:nvSpPr>
          <p:cNvPr id="22" name="Текст 8"/>
          <p:cNvSpPr>
            <a:spLocks noGrp="1"/>
          </p:cNvSpPr>
          <p:nvPr>
            <p:ph type="body" sz="quarter" idx="44" hasCustomPrompt="1"/>
          </p:nvPr>
        </p:nvSpPr>
        <p:spPr>
          <a:xfrm>
            <a:off x="6659563" y="5516700"/>
            <a:ext cx="1865312" cy="82853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aseline="0">
                <a:solidFill>
                  <a:schemeClr val="tx2"/>
                </a:solidFill>
              </a:defRPr>
            </a:lvl1pPr>
            <a:lvl2pPr marL="457200" indent="0">
              <a:buNone/>
              <a:defRPr sz="1000">
                <a:solidFill>
                  <a:schemeClr val="tx2"/>
                </a:solidFill>
              </a:defRPr>
            </a:lvl2pPr>
            <a:lvl3pPr marL="914400" indent="0">
              <a:buNone/>
              <a:defRPr sz="1000">
                <a:solidFill>
                  <a:schemeClr val="tx2"/>
                </a:solidFill>
              </a:defRPr>
            </a:lvl3pPr>
            <a:lvl4pPr marL="1371600" indent="0">
              <a:buNone/>
              <a:defRPr sz="1000">
                <a:solidFill>
                  <a:schemeClr val="tx2"/>
                </a:solidFill>
              </a:defRPr>
            </a:lvl4pPr>
            <a:lvl5pPr marL="1828800" indent="0">
              <a:buNone/>
              <a:defRPr sz="100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dirty="0" smtClean="0"/>
              <a:t>Текст описания: </a:t>
            </a:r>
            <a:r>
              <a:rPr lang="en-US" dirty="0" smtClean="0"/>
              <a:t>Segoe UI Light, K=10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 описания: </a:t>
            </a:r>
            <a:r>
              <a:rPr lang="en-US" dirty="0" smtClean="0"/>
              <a:t>Segoe UI Light, K=10</a:t>
            </a:r>
          </a:p>
        </p:txBody>
      </p:sp>
      <p:cxnSp>
        <p:nvCxnSpPr>
          <p:cNvPr id="15" name="Прямая соединительная линия 14"/>
          <p:cNvCxnSpPr/>
          <p:nvPr userDrawn="1"/>
        </p:nvCxnSpPr>
        <p:spPr>
          <a:xfrm>
            <a:off x="6659563" y="4113076"/>
            <a:ext cx="187325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61427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Шмуцтитул_Blue_вариант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8"/>
          <p:cNvSpPr>
            <a:spLocks noGrp="1"/>
          </p:cNvSpPr>
          <p:nvPr>
            <p:ph type="body" sz="quarter" idx="10" hasCustomPrompt="1"/>
          </p:nvPr>
        </p:nvSpPr>
        <p:spPr>
          <a:xfrm>
            <a:off x="611188" y="370756"/>
            <a:ext cx="4897437" cy="396404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>
                <a:solidFill>
                  <a:schemeClr val="tx2"/>
                </a:solidFill>
              </a:defRPr>
            </a:lvl2pPr>
            <a:lvl3pPr marL="914400" indent="0">
              <a:buNone/>
              <a:defRPr sz="1200">
                <a:solidFill>
                  <a:schemeClr val="tx2"/>
                </a:solidFill>
              </a:defRPr>
            </a:lvl3pPr>
            <a:lvl4pPr marL="1371600" indent="0">
              <a:buNone/>
              <a:defRPr sz="1200">
                <a:solidFill>
                  <a:schemeClr val="tx2"/>
                </a:solidFill>
              </a:defRPr>
            </a:lvl4pPr>
            <a:lvl5pPr marL="1828800" indent="0"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dirty="0" smtClean="0"/>
              <a:t>НАЗВАНИЕ ПРЕЗЕНТАЦИИ: </a:t>
            </a:r>
            <a:r>
              <a:rPr lang="en-US" dirty="0" smtClean="0"/>
              <a:t>SEGOE UI, K=12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НАЗВАНИЕ ПРЕЗЕНТАЦИИ: </a:t>
            </a:r>
            <a:r>
              <a:rPr lang="en-US" dirty="0" smtClean="0"/>
              <a:t>SEGOE UI, K=12</a:t>
            </a:r>
            <a:endParaRPr lang="ru-RU" dirty="0" smtClean="0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0" y="1052513"/>
            <a:ext cx="9144000" cy="58054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F:\! РАБОЧАЯ\DEZ,A\SGK\mono_1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47" b="14208"/>
          <a:stretch/>
        </p:blipFill>
        <p:spPr bwMode="auto">
          <a:xfrm>
            <a:off x="5436097" y="3789041"/>
            <a:ext cx="3707904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04367" y="1810811"/>
            <a:ext cx="4904258" cy="1432421"/>
          </a:xfrm>
        </p:spPr>
        <p:txBody>
          <a:bodyPr lIns="0" tIns="0" rIns="0" bIns="0" anchor="t" anchorCtr="0">
            <a:noAutofit/>
          </a:bodyPr>
          <a:lstStyle>
            <a:lvl1pPr algn="l">
              <a:defRPr lang="ru-RU" sz="2700" b="1" i="0" u="none" strike="noStrike" baseline="0" smtClean="0">
                <a:solidFill>
                  <a:schemeClr val="bg1"/>
                </a:solidFill>
              </a:defRPr>
            </a:lvl1pPr>
          </a:lstStyle>
          <a:p>
            <a:r>
              <a:rPr lang="ru-RU" b="1" dirty="0" smtClean="0"/>
              <a:t>ШМУЦТИТУЛ: </a:t>
            </a:r>
            <a:r>
              <a:rPr lang="en-US" b="1" dirty="0" smtClean="0"/>
              <a:t>SEGOE UI</a:t>
            </a:r>
            <a:r>
              <a:rPr lang="ru-RU" b="1" dirty="0" smtClean="0"/>
              <a:t> </a:t>
            </a:r>
            <a:r>
              <a:rPr lang="en-US" b="1" dirty="0" smtClean="0"/>
              <a:t>BOLD, K=2</a:t>
            </a:r>
            <a:r>
              <a:rPr lang="ru-RU" b="1" dirty="0" smtClean="0"/>
              <a:t>7</a:t>
            </a:r>
            <a:endParaRPr lang="ru-RU" dirty="0"/>
          </a:p>
        </p:txBody>
      </p:sp>
      <p:pic>
        <p:nvPicPr>
          <p:cNvPr id="10" name="Picture 5" descr="F:\! РАБОЧАЯ\DEZ,A\SGK\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0241" y="371160"/>
            <a:ext cx="1039499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9899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Шмуцтитул_Blue_вариант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 userDrawn="1"/>
        </p:nvSpPr>
        <p:spPr>
          <a:xfrm>
            <a:off x="0" y="1"/>
            <a:ext cx="9144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04367" y="1810811"/>
            <a:ext cx="4904258" cy="1432421"/>
          </a:xfrm>
        </p:spPr>
        <p:txBody>
          <a:bodyPr lIns="0" tIns="0" rIns="0" bIns="0" anchor="t" anchorCtr="0">
            <a:noAutofit/>
          </a:bodyPr>
          <a:lstStyle>
            <a:lvl1pPr algn="l">
              <a:defRPr lang="ru-RU" sz="2700" b="1" i="0" u="none" strike="noStrike" baseline="0" smtClean="0">
                <a:solidFill>
                  <a:schemeClr val="bg1"/>
                </a:solidFill>
              </a:defRPr>
            </a:lvl1pPr>
          </a:lstStyle>
          <a:p>
            <a:r>
              <a:rPr lang="ru-RU" b="1" dirty="0" smtClean="0"/>
              <a:t>ШМУЦТИТУЛ: </a:t>
            </a:r>
            <a:r>
              <a:rPr lang="en-US" b="1" dirty="0" smtClean="0"/>
              <a:t>SEGOE UI</a:t>
            </a:r>
            <a:r>
              <a:rPr lang="ru-RU" b="1" dirty="0" smtClean="0"/>
              <a:t> </a:t>
            </a:r>
            <a:r>
              <a:rPr lang="en-US" b="1" dirty="0" smtClean="0"/>
              <a:t>BOLD, K=2</a:t>
            </a:r>
            <a:r>
              <a:rPr lang="ru-RU" b="1" dirty="0" smtClean="0"/>
              <a:t>7</a:t>
            </a:r>
            <a:endParaRPr lang="ru-RU" dirty="0"/>
          </a:p>
        </p:txBody>
      </p:sp>
      <p:pic>
        <p:nvPicPr>
          <p:cNvPr id="8195" name="Picture 3" descr="F:\! РАБОЧАЯ\DEZ,A\SGK\дом прозрачный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8" b="45555"/>
          <a:stretch/>
        </p:blipFill>
        <p:spPr bwMode="auto">
          <a:xfrm>
            <a:off x="0" y="4761148"/>
            <a:ext cx="7308304" cy="209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F:\! РАБОЧАЯ\DEZ,A\SGK\дуга_синяя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4060" y="0"/>
            <a:ext cx="21668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6016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Текстовый блок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 userDrawn="1"/>
        </p:nvSpPr>
        <p:spPr>
          <a:xfrm>
            <a:off x="0" y="1"/>
            <a:ext cx="9144000" cy="72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04367" y="1052855"/>
            <a:ext cx="7928445" cy="1036377"/>
          </a:xfrm>
        </p:spPr>
        <p:txBody>
          <a:bodyPr lIns="0" tIns="0" rIns="0" bIns="0" anchor="t" anchorCtr="0">
            <a:noAutofit/>
          </a:bodyPr>
          <a:lstStyle>
            <a:lvl1pPr algn="l">
              <a:defRPr lang="ru-RU" sz="2500" b="1" i="0" u="none" strike="noStrike" baseline="0" smtClean="0">
                <a:solidFill>
                  <a:schemeClr val="tx2"/>
                </a:solidFill>
              </a:defRPr>
            </a:lvl1pPr>
          </a:lstStyle>
          <a:p>
            <a:r>
              <a:rPr lang="ru-RU" b="1" dirty="0" smtClean="0"/>
              <a:t>ЗАГОЛОВОК: </a:t>
            </a:r>
            <a:r>
              <a:rPr lang="en-US" b="1" dirty="0" smtClean="0"/>
              <a:t>SEGOE UI</a:t>
            </a:r>
            <a:r>
              <a:rPr lang="ru-RU" b="1" dirty="0" smtClean="0"/>
              <a:t> </a:t>
            </a:r>
            <a:r>
              <a:rPr lang="en-US" b="1" dirty="0" smtClean="0"/>
              <a:t>BOLD, K=25</a:t>
            </a:r>
            <a:endParaRPr lang="ru-RU" dirty="0"/>
          </a:p>
        </p:txBody>
      </p:sp>
      <p:sp>
        <p:nvSpPr>
          <p:cNvPr id="10" name="Овал 9"/>
          <p:cNvSpPr/>
          <p:nvPr userDrawn="1"/>
        </p:nvSpPr>
        <p:spPr>
          <a:xfrm>
            <a:off x="606748" y="6453336"/>
            <a:ext cx="198000" cy="198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fld id="{3FFE5104-EAF0-4909-9766-194D6548180E}" type="slidenum">
              <a:rPr lang="ru-RU" sz="700" b="1" smtClean="0"/>
              <a:pPr algn="ctr"/>
              <a:t>‹#›</a:t>
            </a:fld>
            <a:endParaRPr lang="ru-RU" sz="700" b="1" dirty="0"/>
          </a:p>
        </p:txBody>
      </p:sp>
      <p:sp>
        <p:nvSpPr>
          <p:cNvPr id="13" name="Текст 44"/>
          <p:cNvSpPr>
            <a:spLocks noGrp="1"/>
          </p:cNvSpPr>
          <p:nvPr>
            <p:ph type="body" sz="quarter" idx="18" hasCustomPrompt="1"/>
          </p:nvPr>
        </p:nvSpPr>
        <p:spPr>
          <a:xfrm>
            <a:off x="916259" y="6453336"/>
            <a:ext cx="2816547" cy="252413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600">
                <a:solidFill>
                  <a:schemeClr val="tx2"/>
                </a:solidFill>
              </a:defRPr>
            </a:lvl1pPr>
            <a:lvl2pPr marL="457200" indent="0">
              <a:buNone/>
              <a:defRPr sz="600">
                <a:solidFill>
                  <a:schemeClr val="bg1"/>
                </a:solidFill>
              </a:defRPr>
            </a:lvl2pPr>
            <a:lvl3pPr marL="914400" indent="0">
              <a:buNone/>
              <a:defRPr sz="600">
                <a:solidFill>
                  <a:schemeClr val="bg1"/>
                </a:solidFill>
              </a:defRPr>
            </a:lvl3pPr>
            <a:lvl4pPr marL="1371600" indent="0">
              <a:buNone/>
              <a:defRPr sz="600">
                <a:solidFill>
                  <a:schemeClr val="bg1"/>
                </a:solidFill>
              </a:defRPr>
            </a:lvl4pPr>
            <a:lvl5pPr marL="1828800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SIBGENCO.RU Segoe UI Light, K=6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 smtClean="0"/>
              <a:t>SIBGENCO.RU Segoe UI Light, K=6</a:t>
            </a:r>
            <a:endParaRPr lang="ru-RU" dirty="0" smtClean="0"/>
          </a:p>
        </p:txBody>
      </p:sp>
      <p:sp>
        <p:nvSpPr>
          <p:cNvPr id="18" name="Текст 44"/>
          <p:cNvSpPr>
            <a:spLocks noGrp="1"/>
          </p:cNvSpPr>
          <p:nvPr>
            <p:ph type="body" sz="quarter" idx="25" hasCustomPrompt="1"/>
          </p:nvPr>
        </p:nvSpPr>
        <p:spPr>
          <a:xfrm>
            <a:off x="7667625" y="6453336"/>
            <a:ext cx="865188" cy="252413"/>
          </a:xfrm>
        </p:spPr>
        <p:txBody>
          <a:bodyPr lIns="0" tIns="0" rIns="0" bIns="0"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600">
                <a:solidFill>
                  <a:schemeClr val="tx2"/>
                </a:solidFill>
              </a:defRPr>
            </a:lvl1pPr>
            <a:lvl2pPr marL="457200" indent="0">
              <a:buNone/>
              <a:defRPr sz="600">
                <a:solidFill>
                  <a:schemeClr val="bg1"/>
                </a:solidFill>
              </a:defRPr>
            </a:lvl2pPr>
            <a:lvl3pPr marL="914400" indent="0">
              <a:buNone/>
              <a:defRPr sz="600">
                <a:solidFill>
                  <a:schemeClr val="bg1"/>
                </a:solidFill>
              </a:defRPr>
            </a:lvl3pPr>
            <a:lvl4pPr marL="1371600" indent="0">
              <a:buNone/>
              <a:defRPr sz="600">
                <a:solidFill>
                  <a:schemeClr val="bg1"/>
                </a:solidFill>
              </a:defRPr>
            </a:lvl4pPr>
            <a:lvl5pPr marL="1828800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 smtClean="0"/>
              <a:t>Санкт-Петербург 2016</a:t>
            </a:r>
            <a:r>
              <a:rPr lang="en-US" dirty="0" smtClean="0"/>
              <a:t> Segoe UI Light, K=6</a:t>
            </a:r>
            <a:endParaRPr lang="ru-RU" dirty="0" smtClean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1" hasCustomPrompt="1"/>
          </p:nvPr>
        </p:nvSpPr>
        <p:spPr>
          <a:xfrm>
            <a:off x="604367" y="2097088"/>
            <a:ext cx="3896196" cy="503820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1" baseline="0">
                <a:latin typeface="+mj-lt"/>
              </a:defRPr>
            </a:lvl1pPr>
            <a:lvl2pPr marL="0" indent="0">
              <a:buNone/>
              <a:defRPr sz="1000" b="1" baseline="0">
                <a:latin typeface="+mj-lt"/>
              </a:defRPr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ru-RU" dirty="0" smtClean="0"/>
              <a:t>Заголовок таблицы: </a:t>
            </a:r>
            <a:r>
              <a:rPr lang="en-US" dirty="0" smtClean="0"/>
              <a:t>Segoe UI Bold, K=1</a:t>
            </a:r>
            <a:r>
              <a:rPr lang="ru-RU" dirty="0" smtClean="0"/>
              <a:t>2</a:t>
            </a:r>
          </a:p>
        </p:txBody>
      </p:sp>
      <p:sp>
        <p:nvSpPr>
          <p:cNvPr id="15" name="Текст 8"/>
          <p:cNvSpPr>
            <a:spLocks noGrp="1"/>
          </p:cNvSpPr>
          <p:nvPr>
            <p:ph type="body" sz="quarter" idx="10" hasCustomPrompt="1"/>
          </p:nvPr>
        </p:nvSpPr>
        <p:spPr>
          <a:xfrm>
            <a:off x="611188" y="347896"/>
            <a:ext cx="6048375" cy="349245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200">
                <a:solidFill>
                  <a:schemeClr val="tx2"/>
                </a:solidFill>
              </a:defRPr>
            </a:lvl2pPr>
            <a:lvl3pPr marL="914400" indent="0">
              <a:buNone/>
              <a:defRPr sz="1200">
                <a:solidFill>
                  <a:schemeClr val="tx2"/>
                </a:solidFill>
              </a:defRPr>
            </a:lvl3pPr>
            <a:lvl4pPr marL="1371600" indent="0">
              <a:buNone/>
              <a:defRPr sz="1200">
                <a:solidFill>
                  <a:schemeClr val="tx2"/>
                </a:solidFill>
              </a:defRPr>
            </a:lvl4pPr>
            <a:lvl5pPr marL="1828800" indent="0"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dirty="0" smtClean="0"/>
              <a:t>ЗАГОЛОВОК РАЗДЕЛА: </a:t>
            </a:r>
            <a:r>
              <a:rPr lang="en-US" dirty="0" smtClean="0"/>
              <a:t>SEGOE UI, K=1</a:t>
            </a:r>
            <a:r>
              <a:rPr lang="ru-RU" dirty="0" smtClean="0"/>
              <a:t>0</a:t>
            </a:r>
            <a:endParaRPr lang="en-US" dirty="0" smtClean="0"/>
          </a:p>
        </p:txBody>
      </p:sp>
      <p:pic>
        <p:nvPicPr>
          <p:cNvPr id="16" name="Picture 2" descr="F:\! РАБОЧАЯ\DEZ,A\SGK\logo_белое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5999" y="177241"/>
            <a:ext cx="1008890" cy="396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Текст 4"/>
          <p:cNvSpPr>
            <a:spLocks noGrp="1"/>
          </p:cNvSpPr>
          <p:nvPr>
            <p:ph type="body" sz="quarter" idx="37" hasCustomPrompt="1"/>
          </p:nvPr>
        </p:nvSpPr>
        <p:spPr>
          <a:xfrm>
            <a:off x="604366" y="4977172"/>
            <a:ext cx="4904259" cy="827832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aseline="0"/>
            </a:lvl1pPr>
            <a:lvl2pPr marL="0" indent="0">
              <a:buNone/>
              <a:defRPr sz="1000" b="1" baseline="0">
                <a:latin typeface="+mj-lt"/>
              </a:defRPr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ru-RU" dirty="0" smtClean="0"/>
              <a:t>Текст описания: </a:t>
            </a:r>
            <a:r>
              <a:rPr lang="en-US" dirty="0" smtClean="0"/>
              <a:t>Segoe UI Light, K=10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 описания: </a:t>
            </a:r>
            <a:r>
              <a:rPr lang="en-US" dirty="0" smtClean="0"/>
              <a:t>Segoe UI Light, K=10</a:t>
            </a:r>
          </a:p>
        </p:txBody>
      </p:sp>
      <p:sp>
        <p:nvSpPr>
          <p:cNvPr id="21" name="Текст 4"/>
          <p:cNvSpPr>
            <a:spLocks noGrp="1"/>
          </p:cNvSpPr>
          <p:nvPr>
            <p:ph type="body" sz="quarter" idx="39" hasCustomPrompt="1"/>
          </p:nvPr>
        </p:nvSpPr>
        <p:spPr>
          <a:xfrm>
            <a:off x="5651499" y="4977172"/>
            <a:ext cx="2881313" cy="827832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aseline="0"/>
            </a:lvl1pPr>
            <a:lvl2pPr marL="0" indent="0">
              <a:buNone/>
              <a:defRPr sz="1000" b="1" baseline="0">
                <a:latin typeface="+mj-lt"/>
              </a:defRPr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ru-RU" dirty="0" smtClean="0"/>
              <a:t>Текст описания: </a:t>
            </a:r>
            <a:r>
              <a:rPr lang="en-US" dirty="0" smtClean="0"/>
              <a:t>Segoe UI Light, K=10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 описания: </a:t>
            </a:r>
            <a:r>
              <a:rPr lang="en-US" dirty="0" smtClean="0"/>
              <a:t>Segoe UI Light, K=10</a:t>
            </a:r>
          </a:p>
        </p:txBody>
      </p:sp>
    </p:spTree>
    <p:extLst>
      <p:ext uri="{BB962C8B-B14F-4D97-AF65-F5344CB8AC3E}">
        <p14:creationId xmlns:p14="http://schemas.microsoft.com/office/powerpoint/2010/main" val="377247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Текстовый блок_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 userDrawn="1"/>
        </p:nvSpPr>
        <p:spPr>
          <a:xfrm>
            <a:off x="0" y="1"/>
            <a:ext cx="9144000" cy="72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04367" y="1052855"/>
            <a:ext cx="7928445" cy="1036377"/>
          </a:xfrm>
        </p:spPr>
        <p:txBody>
          <a:bodyPr lIns="0" tIns="0" rIns="0" bIns="0" anchor="t" anchorCtr="0">
            <a:noAutofit/>
          </a:bodyPr>
          <a:lstStyle>
            <a:lvl1pPr algn="l">
              <a:defRPr lang="ru-RU" sz="2500" b="1" i="0" u="none" strike="noStrike" baseline="0" smtClean="0">
                <a:solidFill>
                  <a:schemeClr val="tx2"/>
                </a:solidFill>
              </a:defRPr>
            </a:lvl1pPr>
          </a:lstStyle>
          <a:p>
            <a:r>
              <a:rPr lang="ru-RU" b="1" dirty="0" smtClean="0"/>
              <a:t>ЗАГОЛОВОК: </a:t>
            </a:r>
            <a:r>
              <a:rPr lang="en-US" b="1" dirty="0" smtClean="0"/>
              <a:t>SEGOE UI</a:t>
            </a:r>
            <a:r>
              <a:rPr lang="ru-RU" b="1" dirty="0" smtClean="0"/>
              <a:t> </a:t>
            </a:r>
            <a:r>
              <a:rPr lang="en-US" b="1" dirty="0" smtClean="0"/>
              <a:t>BOLD, K=25</a:t>
            </a:r>
            <a:endParaRPr lang="ru-RU" dirty="0"/>
          </a:p>
        </p:txBody>
      </p:sp>
      <p:sp>
        <p:nvSpPr>
          <p:cNvPr id="10" name="Овал 9"/>
          <p:cNvSpPr/>
          <p:nvPr userDrawn="1"/>
        </p:nvSpPr>
        <p:spPr>
          <a:xfrm>
            <a:off x="606748" y="6453336"/>
            <a:ext cx="198000" cy="198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fld id="{3FFE5104-EAF0-4909-9766-194D6548180E}" type="slidenum">
              <a:rPr lang="ru-RU" sz="700" b="1" smtClean="0"/>
              <a:pPr algn="ctr"/>
              <a:t>‹#›</a:t>
            </a:fld>
            <a:endParaRPr lang="ru-RU" sz="700" b="1" dirty="0"/>
          </a:p>
        </p:txBody>
      </p:sp>
      <p:sp>
        <p:nvSpPr>
          <p:cNvPr id="13" name="Текст 44"/>
          <p:cNvSpPr>
            <a:spLocks noGrp="1"/>
          </p:cNvSpPr>
          <p:nvPr>
            <p:ph type="body" sz="quarter" idx="18" hasCustomPrompt="1"/>
          </p:nvPr>
        </p:nvSpPr>
        <p:spPr>
          <a:xfrm>
            <a:off x="916259" y="6453336"/>
            <a:ext cx="2816547" cy="252413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600">
                <a:solidFill>
                  <a:schemeClr val="tx2"/>
                </a:solidFill>
              </a:defRPr>
            </a:lvl1pPr>
            <a:lvl2pPr marL="457200" indent="0">
              <a:buNone/>
              <a:defRPr sz="600">
                <a:solidFill>
                  <a:schemeClr val="bg1"/>
                </a:solidFill>
              </a:defRPr>
            </a:lvl2pPr>
            <a:lvl3pPr marL="914400" indent="0">
              <a:buNone/>
              <a:defRPr sz="600">
                <a:solidFill>
                  <a:schemeClr val="bg1"/>
                </a:solidFill>
              </a:defRPr>
            </a:lvl3pPr>
            <a:lvl4pPr marL="1371600" indent="0">
              <a:buNone/>
              <a:defRPr sz="600">
                <a:solidFill>
                  <a:schemeClr val="bg1"/>
                </a:solidFill>
              </a:defRPr>
            </a:lvl4pPr>
            <a:lvl5pPr marL="1828800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SIBGENCO.RU Segoe UI Light, K=6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 smtClean="0"/>
              <a:t>SIBGENCO.RU Segoe UI Light, K=6</a:t>
            </a:r>
            <a:endParaRPr lang="ru-RU" dirty="0" smtClean="0"/>
          </a:p>
        </p:txBody>
      </p:sp>
      <p:sp>
        <p:nvSpPr>
          <p:cNvPr id="18" name="Текст 44"/>
          <p:cNvSpPr>
            <a:spLocks noGrp="1"/>
          </p:cNvSpPr>
          <p:nvPr>
            <p:ph type="body" sz="quarter" idx="25" hasCustomPrompt="1"/>
          </p:nvPr>
        </p:nvSpPr>
        <p:spPr>
          <a:xfrm>
            <a:off x="7667625" y="6453336"/>
            <a:ext cx="865188" cy="252413"/>
          </a:xfrm>
        </p:spPr>
        <p:txBody>
          <a:bodyPr lIns="0" tIns="0" rIns="0" bIns="0"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600">
                <a:solidFill>
                  <a:schemeClr val="tx2"/>
                </a:solidFill>
              </a:defRPr>
            </a:lvl1pPr>
            <a:lvl2pPr marL="457200" indent="0">
              <a:buNone/>
              <a:defRPr sz="600">
                <a:solidFill>
                  <a:schemeClr val="bg1"/>
                </a:solidFill>
              </a:defRPr>
            </a:lvl2pPr>
            <a:lvl3pPr marL="914400" indent="0">
              <a:buNone/>
              <a:defRPr sz="600">
                <a:solidFill>
                  <a:schemeClr val="bg1"/>
                </a:solidFill>
              </a:defRPr>
            </a:lvl3pPr>
            <a:lvl4pPr marL="1371600" indent="0">
              <a:buNone/>
              <a:defRPr sz="600">
                <a:solidFill>
                  <a:schemeClr val="bg1"/>
                </a:solidFill>
              </a:defRPr>
            </a:lvl4pPr>
            <a:lvl5pPr marL="1828800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 smtClean="0"/>
              <a:t>Санкт-Петербург 2016</a:t>
            </a:r>
            <a:r>
              <a:rPr lang="en-US" dirty="0" smtClean="0"/>
              <a:t> Segoe UI Light, K=6</a:t>
            </a:r>
            <a:endParaRPr lang="ru-RU" dirty="0" smtClean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1" hasCustomPrompt="1"/>
          </p:nvPr>
        </p:nvSpPr>
        <p:spPr>
          <a:xfrm>
            <a:off x="604367" y="2097088"/>
            <a:ext cx="2888133" cy="503820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1" baseline="0">
                <a:latin typeface="+mj-lt"/>
              </a:defRPr>
            </a:lvl1pPr>
            <a:lvl2pPr marL="0" indent="0">
              <a:buNone/>
              <a:defRPr sz="1000" b="1" baseline="0">
                <a:latin typeface="+mj-lt"/>
              </a:defRPr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ru-RU" dirty="0" smtClean="0"/>
              <a:t>Заголовок диаграммы: </a:t>
            </a:r>
            <a:r>
              <a:rPr lang="en-US" dirty="0" smtClean="0"/>
              <a:t>Segoe UI Bold, K=1</a:t>
            </a:r>
            <a:r>
              <a:rPr lang="ru-RU" dirty="0" smtClean="0"/>
              <a:t>2</a:t>
            </a:r>
          </a:p>
        </p:txBody>
      </p:sp>
      <p:sp>
        <p:nvSpPr>
          <p:cNvPr id="15" name="Текст 8"/>
          <p:cNvSpPr>
            <a:spLocks noGrp="1"/>
          </p:cNvSpPr>
          <p:nvPr>
            <p:ph type="body" sz="quarter" idx="10" hasCustomPrompt="1"/>
          </p:nvPr>
        </p:nvSpPr>
        <p:spPr>
          <a:xfrm>
            <a:off x="611188" y="347896"/>
            <a:ext cx="6048375" cy="349245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200">
                <a:solidFill>
                  <a:schemeClr val="tx2"/>
                </a:solidFill>
              </a:defRPr>
            </a:lvl2pPr>
            <a:lvl3pPr marL="914400" indent="0">
              <a:buNone/>
              <a:defRPr sz="1200">
                <a:solidFill>
                  <a:schemeClr val="tx2"/>
                </a:solidFill>
              </a:defRPr>
            </a:lvl3pPr>
            <a:lvl4pPr marL="1371600" indent="0">
              <a:buNone/>
              <a:defRPr sz="1200">
                <a:solidFill>
                  <a:schemeClr val="tx2"/>
                </a:solidFill>
              </a:defRPr>
            </a:lvl4pPr>
            <a:lvl5pPr marL="1828800" indent="0"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dirty="0" smtClean="0"/>
              <a:t>ЗАГОЛОВОК РАЗДЕЛА: </a:t>
            </a:r>
            <a:r>
              <a:rPr lang="en-US" dirty="0" smtClean="0"/>
              <a:t>SEGOE UI, K=1</a:t>
            </a:r>
            <a:r>
              <a:rPr lang="ru-RU" dirty="0" smtClean="0"/>
              <a:t>0</a:t>
            </a:r>
            <a:endParaRPr lang="en-US" dirty="0" smtClean="0"/>
          </a:p>
        </p:txBody>
      </p:sp>
      <p:pic>
        <p:nvPicPr>
          <p:cNvPr id="16" name="Picture 2" descr="F:\! РАБОЧАЯ\DEZ,A\SGK\logo_белое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5999" y="177241"/>
            <a:ext cx="1008890" cy="396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Текст 4"/>
          <p:cNvSpPr>
            <a:spLocks noGrp="1"/>
          </p:cNvSpPr>
          <p:nvPr>
            <p:ph type="body" sz="quarter" idx="37" hasCustomPrompt="1"/>
          </p:nvPr>
        </p:nvSpPr>
        <p:spPr>
          <a:xfrm>
            <a:off x="4643438" y="4437112"/>
            <a:ext cx="1858330" cy="827832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aseline="0"/>
            </a:lvl1pPr>
            <a:lvl2pPr marL="0" indent="0">
              <a:buNone/>
              <a:defRPr sz="1000" b="1" baseline="0">
                <a:latin typeface="+mj-lt"/>
              </a:defRPr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ru-RU" dirty="0" smtClean="0"/>
              <a:t>Текст описания: </a:t>
            </a:r>
            <a:r>
              <a:rPr lang="en-US" dirty="0" smtClean="0"/>
              <a:t>Segoe UI Light, K=10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 описания: </a:t>
            </a:r>
            <a:r>
              <a:rPr lang="en-US" dirty="0" smtClean="0"/>
              <a:t>Segoe UI Light, K=10</a:t>
            </a:r>
          </a:p>
        </p:txBody>
      </p:sp>
      <p:sp>
        <p:nvSpPr>
          <p:cNvPr id="21" name="Текст 4"/>
          <p:cNvSpPr>
            <a:spLocks noGrp="1"/>
          </p:cNvSpPr>
          <p:nvPr>
            <p:ph type="body" sz="quarter" idx="39" hasCustomPrompt="1"/>
          </p:nvPr>
        </p:nvSpPr>
        <p:spPr>
          <a:xfrm>
            <a:off x="6659563" y="4437112"/>
            <a:ext cx="1873249" cy="827832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aseline="0"/>
            </a:lvl1pPr>
            <a:lvl2pPr marL="0" indent="0">
              <a:buNone/>
              <a:defRPr sz="1000" b="1" baseline="0">
                <a:latin typeface="+mj-lt"/>
              </a:defRPr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ru-RU" dirty="0" smtClean="0"/>
              <a:t>Текст описания: </a:t>
            </a:r>
            <a:r>
              <a:rPr lang="en-US" dirty="0" smtClean="0"/>
              <a:t>Segoe UI Light, K=10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 описания: </a:t>
            </a:r>
            <a:r>
              <a:rPr lang="en-US" dirty="0" smtClean="0"/>
              <a:t>Segoe UI Light, K=10</a:t>
            </a:r>
          </a:p>
        </p:txBody>
      </p:sp>
      <p:sp>
        <p:nvSpPr>
          <p:cNvPr id="14" name="Текст 4"/>
          <p:cNvSpPr>
            <a:spLocks noGrp="1"/>
          </p:cNvSpPr>
          <p:nvPr>
            <p:ph type="body" sz="quarter" idx="40" hasCustomPrompt="1"/>
          </p:nvPr>
        </p:nvSpPr>
        <p:spPr>
          <a:xfrm>
            <a:off x="604367" y="2600908"/>
            <a:ext cx="2888133" cy="503820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latin typeface="+mn-lt"/>
              </a:defRPr>
            </a:lvl1pPr>
            <a:lvl2pPr marL="0" indent="0">
              <a:buNone/>
              <a:defRPr sz="1000" b="1" baseline="0">
                <a:latin typeface="+mj-lt"/>
              </a:defRPr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ru-RU" dirty="0" smtClean="0"/>
              <a:t>Текст описания: </a:t>
            </a:r>
            <a:r>
              <a:rPr lang="en-US" dirty="0" smtClean="0"/>
              <a:t>Segoe UI Light, K=1</a:t>
            </a:r>
            <a:r>
              <a:rPr lang="ru-RU" dirty="0" smtClean="0"/>
              <a:t>0</a:t>
            </a:r>
          </a:p>
        </p:txBody>
      </p:sp>
      <p:sp>
        <p:nvSpPr>
          <p:cNvPr id="20" name="Текст 4"/>
          <p:cNvSpPr>
            <a:spLocks noGrp="1"/>
          </p:cNvSpPr>
          <p:nvPr>
            <p:ph type="body" sz="quarter" idx="41" hasCustomPrompt="1"/>
          </p:nvPr>
        </p:nvSpPr>
        <p:spPr>
          <a:xfrm>
            <a:off x="3481884" y="4437112"/>
            <a:ext cx="900571" cy="216024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Segoe UI Light" panose="020B0502040204020203" pitchFamily="34" charset="0"/>
              <a:buNone/>
              <a:tabLst/>
              <a:defRPr sz="700" baseline="0"/>
            </a:lvl1pPr>
            <a:lvl2pPr marL="0" indent="0">
              <a:buNone/>
              <a:defRPr sz="1000" b="1" baseline="0">
                <a:latin typeface="+mj-lt"/>
              </a:defRPr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ru-RU" dirty="0" smtClean="0"/>
              <a:t>Маркер: </a:t>
            </a:r>
            <a:r>
              <a:rPr lang="en-US" dirty="0" smtClean="0"/>
              <a:t>Segoe UI Light, K=7</a:t>
            </a:r>
          </a:p>
        </p:txBody>
      </p:sp>
      <p:sp>
        <p:nvSpPr>
          <p:cNvPr id="22" name="Текст 4"/>
          <p:cNvSpPr>
            <a:spLocks noGrp="1"/>
          </p:cNvSpPr>
          <p:nvPr>
            <p:ph type="body" sz="quarter" idx="42" hasCustomPrompt="1"/>
          </p:nvPr>
        </p:nvSpPr>
        <p:spPr>
          <a:xfrm>
            <a:off x="3481884" y="4737844"/>
            <a:ext cx="900571" cy="216024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Segoe UI Light" panose="020B0502040204020203" pitchFamily="34" charset="0"/>
              <a:buNone/>
              <a:tabLst/>
              <a:defRPr sz="700" baseline="0"/>
            </a:lvl1pPr>
            <a:lvl2pPr marL="0" indent="0">
              <a:buNone/>
              <a:defRPr sz="1000" b="1" baseline="0">
                <a:latin typeface="+mj-lt"/>
              </a:defRPr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ru-RU" dirty="0" smtClean="0"/>
              <a:t>Маркер: </a:t>
            </a:r>
            <a:r>
              <a:rPr lang="en-US" dirty="0" smtClean="0"/>
              <a:t>Segoe UI Light, K=7</a:t>
            </a:r>
          </a:p>
        </p:txBody>
      </p:sp>
    </p:spTree>
    <p:extLst>
      <p:ext uri="{BB962C8B-B14F-4D97-AF65-F5344CB8AC3E}">
        <p14:creationId xmlns:p14="http://schemas.microsoft.com/office/powerpoint/2010/main" val="33265661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Текстовый блок_графи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 userDrawn="1"/>
        </p:nvSpPr>
        <p:spPr>
          <a:xfrm>
            <a:off x="0" y="1"/>
            <a:ext cx="9144000" cy="72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04367" y="1052855"/>
            <a:ext cx="7928445" cy="1036377"/>
          </a:xfrm>
        </p:spPr>
        <p:txBody>
          <a:bodyPr lIns="0" tIns="0" rIns="0" bIns="0" anchor="t" anchorCtr="0">
            <a:noAutofit/>
          </a:bodyPr>
          <a:lstStyle>
            <a:lvl1pPr algn="l">
              <a:defRPr lang="ru-RU" sz="2500" b="1" i="0" u="none" strike="noStrike" baseline="0" smtClean="0">
                <a:solidFill>
                  <a:schemeClr val="tx2"/>
                </a:solidFill>
              </a:defRPr>
            </a:lvl1pPr>
          </a:lstStyle>
          <a:p>
            <a:r>
              <a:rPr lang="ru-RU" b="1" dirty="0" smtClean="0"/>
              <a:t>ЗАГОЛОВОК: </a:t>
            </a:r>
            <a:r>
              <a:rPr lang="en-US" b="1" dirty="0" smtClean="0"/>
              <a:t>SEGOE UI</a:t>
            </a:r>
            <a:r>
              <a:rPr lang="ru-RU" b="1" dirty="0" smtClean="0"/>
              <a:t> </a:t>
            </a:r>
            <a:r>
              <a:rPr lang="en-US" b="1" dirty="0" smtClean="0"/>
              <a:t>BOLD, K=25</a:t>
            </a:r>
            <a:endParaRPr lang="ru-RU" dirty="0"/>
          </a:p>
        </p:txBody>
      </p:sp>
      <p:sp>
        <p:nvSpPr>
          <p:cNvPr id="10" name="Овал 9"/>
          <p:cNvSpPr/>
          <p:nvPr userDrawn="1"/>
        </p:nvSpPr>
        <p:spPr>
          <a:xfrm>
            <a:off x="606748" y="6453336"/>
            <a:ext cx="198000" cy="198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fld id="{3FFE5104-EAF0-4909-9766-194D6548180E}" type="slidenum">
              <a:rPr lang="ru-RU" sz="700" b="1" smtClean="0"/>
              <a:pPr algn="ctr"/>
              <a:t>‹#›</a:t>
            </a:fld>
            <a:endParaRPr lang="ru-RU" sz="700" b="1" dirty="0"/>
          </a:p>
        </p:txBody>
      </p:sp>
      <p:sp>
        <p:nvSpPr>
          <p:cNvPr id="13" name="Текст 44"/>
          <p:cNvSpPr>
            <a:spLocks noGrp="1"/>
          </p:cNvSpPr>
          <p:nvPr>
            <p:ph type="body" sz="quarter" idx="18" hasCustomPrompt="1"/>
          </p:nvPr>
        </p:nvSpPr>
        <p:spPr>
          <a:xfrm>
            <a:off x="916259" y="6453336"/>
            <a:ext cx="2816547" cy="252413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600">
                <a:solidFill>
                  <a:schemeClr val="tx2"/>
                </a:solidFill>
              </a:defRPr>
            </a:lvl1pPr>
            <a:lvl2pPr marL="457200" indent="0">
              <a:buNone/>
              <a:defRPr sz="600">
                <a:solidFill>
                  <a:schemeClr val="bg1"/>
                </a:solidFill>
              </a:defRPr>
            </a:lvl2pPr>
            <a:lvl3pPr marL="914400" indent="0">
              <a:buNone/>
              <a:defRPr sz="600">
                <a:solidFill>
                  <a:schemeClr val="bg1"/>
                </a:solidFill>
              </a:defRPr>
            </a:lvl3pPr>
            <a:lvl4pPr marL="1371600" indent="0">
              <a:buNone/>
              <a:defRPr sz="600">
                <a:solidFill>
                  <a:schemeClr val="bg1"/>
                </a:solidFill>
              </a:defRPr>
            </a:lvl4pPr>
            <a:lvl5pPr marL="1828800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SIBGENCO.RU Segoe UI Light, K=6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 smtClean="0"/>
              <a:t>SIBGENCO.RU Segoe UI Light, K=6</a:t>
            </a:r>
            <a:endParaRPr lang="ru-RU" dirty="0" smtClean="0"/>
          </a:p>
        </p:txBody>
      </p:sp>
      <p:sp>
        <p:nvSpPr>
          <p:cNvPr id="18" name="Текст 44"/>
          <p:cNvSpPr>
            <a:spLocks noGrp="1"/>
          </p:cNvSpPr>
          <p:nvPr>
            <p:ph type="body" sz="quarter" idx="25" hasCustomPrompt="1"/>
          </p:nvPr>
        </p:nvSpPr>
        <p:spPr>
          <a:xfrm>
            <a:off x="7667625" y="6453336"/>
            <a:ext cx="865188" cy="252413"/>
          </a:xfrm>
        </p:spPr>
        <p:txBody>
          <a:bodyPr lIns="0" tIns="0" rIns="0" bIns="0"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600">
                <a:solidFill>
                  <a:schemeClr val="tx2"/>
                </a:solidFill>
              </a:defRPr>
            </a:lvl1pPr>
            <a:lvl2pPr marL="457200" indent="0">
              <a:buNone/>
              <a:defRPr sz="600">
                <a:solidFill>
                  <a:schemeClr val="bg1"/>
                </a:solidFill>
              </a:defRPr>
            </a:lvl2pPr>
            <a:lvl3pPr marL="914400" indent="0">
              <a:buNone/>
              <a:defRPr sz="600">
                <a:solidFill>
                  <a:schemeClr val="bg1"/>
                </a:solidFill>
              </a:defRPr>
            </a:lvl3pPr>
            <a:lvl4pPr marL="1371600" indent="0">
              <a:buNone/>
              <a:defRPr sz="600">
                <a:solidFill>
                  <a:schemeClr val="bg1"/>
                </a:solidFill>
              </a:defRPr>
            </a:lvl4pPr>
            <a:lvl5pPr marL="1828800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 smtClean="0"/>
              <a:t>Санкт-Петербург 2016</a:t>
            </a:r>
            <a:r>
              <a:rPr lang="en-US" dirty="0" smtClean="0"/>
              <a:t> Segoe UI Light, K=6</a:t>
            </a:r>
            <a:endParaRPr lang="ru-RU" dirty="0" smtClean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1" hasCustomPrompt="1"/>
          </p:nvPr>
        </p:nvSpPr>
        <p:spPr>
          <a:xfrm>
            <a:off x="604367" y="2097088"/>
            <a:ext cx="2888133" cy="503820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1" baseline="0">
                <a:latin typeface="+mj-lt"/>
              </a:defRPr>
            </a:lvl1pPr>
            <a:lvl2pPr marL="0" indent="0">
              <a:buNone/>
              <a:defRPr sz="1000" b="1" baseline="0">
                <a:latin typeface="+mj-lt"/>
              </a:defRPr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ru-RU" dirty="0" smtClean="0"/>
              <a:t>Заголовок графика: </a:t>
            </a:r>
            <a:r>
              <a:rPr lang="en-US" dirty="0" smtClean="0"/>
              <a:t>Segoe UI Bold, K=1</a:t>
            </a:r>
            <a:r>
              <a:rPr lang="ru-RU" dirty="0" smtClean="0"/>
              <a:t>2</a:t>
            </a:r>
          </a:p>
        </p:txBody>
      </p:sp>
      <p:sp>
        <p:nvSpPr>
          <p:cNvPr id="15" name="Текст 8"/>
          <p:cNvSpPr>
            <a:spLocks noGrp="1"/>
          </p:cNvSpPr>
          <p:nvPr>
            <p:ph type="body" sz="quarter" idx="10" hasCustomPrompt="1"/>
          </p:nvPr>
        </p:nvSpPr>
        <p:spPr>
          <a:xfrm>
            <a:off x="611188" y="347896"/>
            <a:ext cx="6048375" cy="349245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200">
                <a:solidFill>
                  <a:schemeClr val="tx2"/>
                </a:solidFill>
              </a:defRPr>
            </a:lvl2pPr>
            <a:lvl3pPr marL="914400" indent="0">
              <a:buNone/>
              <a:defRPr sz="1200">
                <a:solidFill>
                  <a:schemeClr val="tx2"/>
                </a:solidFill>
              </a:defRPr>
            </a:lvl3pPr>
            <a:lvl4pPr marL="1371600" indent="0">
              <a:buNone/>
              <a:defRPr sz="1200">
                <a:solidFill>
                  <a:schemeClr val="tx2"/>
                </a:solidFill>
              </a:defRPr>
            </a:lvl4pPr>
            <a:lvl5pPr marL="1828800" indent="0"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dirty="0" smtClean="0"/>
              <a:t>ЗАГОЛОВОК РАЗДЕЛА: </a:t>
            </a:r>
            <a:r>
              <a:rPr lang="en-US" dirty="0" smtClean="0"/>
              <a:t>SEGOE UI, K=1</a:t>
            </a:r>
            <a:r>
              <a:rPr lang="ru-RU" dirty="0" smtClean="0"/>
              <a:t>0</a:t>
            </a:r>
            <a:endParaRPr lang="en-US" dirty="0" smtClean="0"/>
          </a:p>
        </p:txBody>
      </p:sp>
      <p:pic>
        <p:nvPicPr>
          <p:cNvPr id="16" name="Picture 2" descr="F:\! РАБОЧАЯ\DEZ,A\SGK\logo_белое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5999" y="177241"/>
            <a:ext cx="1008890" cy="396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Текст 4"/>
          <p:cNvSpPr>
            <a:spLocks noGrp="1"/>
          </p:cNvSpPr>
          <p:nvPr>
            <p:ph type="body" sz="quarter" idx="37" hasCustomPrompt="1"/>
          </p:nvPr>
        </p:nvSpPr>
        <p:spPr>
          <a:xfrm>
            <a:off x="604367" y="5589240"/>
            <a:ext cx="2888133" cy="731702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aseline="0"/>
            </a:lvl1pPr>
            <a:lvl2pPr marL="0" indent="0">
              <a:buNone/>
              <a:defRPr sz="1000" b="1" baseline="0">
                <a:latin typeface="+mj-lt"/>
              </a:defRPr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ru-RU" dirty="0" smtClean="0"/>
              <a:t>Текст описания: </a:t>
            </a:r>
            <a:r>
              <a:rPr lang="en-US" dirty="0" smtClean="0"/>
              <a:t>Segoe UI Light, K=10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 описания: </a:t>
            </a:r>
            <a:r>
              <a:rPr lang="en-US" dirty="0" smtClean="0"/>
              <a:t>Segoe UI Light, K=10</a:t>
            </a:r>
          </a:p>
        </p:txBody>
      </p:sp>
      <p:sp>
        <p:nvSpPr>
          <p:cNvPr id="20" name="Текст 4"/>
          <p:cNvSpPr>
            <a:spLocks noGrp="1"/>
          </p:cNvSpPr>
          <p:nvPr>
            <p:ph type="body" sz="quarter" idx="38" hasCustomPrompt="1"/>
          </p:nvPr>
        </p:nvSpPr>
        <p:spPr>
          <a:xfrm>
            <a:off x="7308303" y="3537012"/>
            <a:ext cx="1224137" cy="216024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Segoe UI Light" panose="020B0502040204020203" pitchFamily="34" charset="0"/>
              <a:buNone/>
              <a:tabLst/>
              <a:defRPr sz="700" baseline="0"/>
            </a:lvl1pPr>
            <a:lvl2pPr marL="0" indent="0">
              <a:buNone/>
              <a:defRPr sz="1000" b="1" baseline="0">
                <a:latin typeface="+mj-lt"/>
              </a:defRPr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ru-RU" dirty="0" smtClean="0"/>
              <a:t>Текст описания: </a:t>
            </a:r>
            <a:r>
              <a:rPr lang="en-US" dirty="0" smtClean="0"/>
              <a:t>Segoe UI Light, K=7</a:t>
            </a:r>
          </a:p>
        </p:txBody>
      </p:sp>
      <p:sp>
        <p:nvSpPr>
          <p:cNvPr id="22" name="Текст 4"/>
          <p:cNvSpPr>
            <a:spLocks noGrp="1"/>
          </p:cNvSpPr>
          <p:nvPr>
            <p:ph type="body" sz="quarter" idx="39" hasCustomPrompt="1"/>
          </p:nvPr>
        </p:nvSpPr>
        <p:spPr>
          <a:xfrm>
            <a:off x="7308303" y="3825044"/>
            <a:ext cx="1224137" cy="216024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Segoe UI Light" panose="020B0502040204020203" pitchFamily="34" charset="0"/>
              <a:buNone/>
              <a:tabLst/>
              <a:defRPr sz="700" baseline="0"/>
            </a:lvl1pPr>
            <a:lvl2pPr marL="0" indent="0">
              <a:buNone/>
              <a:defRPr sz="1000" b="1" baseline="0">
                <a:latin typeface="+mj-lt"/>
              </a:defRPr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ru-RU" dirty="0" smtClean="0"/>
              <a:t>Текст описания: </a:t>
            </a:r>
            <a:r>
              <a:rPr lang="en-US" dirty="0" smtClean="0"/>
              <a:t>Segoe UI Light, K=7</a:t>
            </a:r>
          </a:p>
        </p:txBody>
      </p:sp>
      <p:sp>
        <p:nvSpPr>
          <p:cNvPr id="24" name="Текст 4"/>
          <p:cNvSpPr>
            <a:spLocks noGrp="1"/>
          </p:cNvSpPr>
          <p:nvPr>
            <p:ph type="body" sz="quarter" idx="40" hasCustomPrompt="1"/>
          </p:nvPr>
        </p:nvSpPr>
        <p:spPr>
          <a:xfrm>
            <a:off x="7308303" y="4113076"/>
            <a:ext cx="1224137" cy="216024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Segoe UI Light" panose="020B0502040204020203" pitchFamily="34" charset="0"/>
              <a:buNone/>
              <a:tabLst/>
              <a:defRPr sz="700" baseline="0"/>
            </a:lvl1pPr>
            <a:lvl2pPr marL="0" indent="0">
              <a:buNone/>
              <a:defRPr sz="1000" b="1" baseline="0">
                <a:latin typeface="+mj-lt"/>
              </a:defRPr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ru-RU" dirty="0" smtClean="0"/>
              <a:t>Текст описания: </a:t>
            </a:r>
            <a:r>
              <a:rPr lang="en-US" dirty="0" smtClean="0"/>
              <a:t>Segoe UI Light, K=7</a:t>
            </a:r>
          </a:p>
        </p:txBody>
      </p:sp>
      <p:sp>
        <p:nvSpPr>
          <p:cNvPr id="26" name="Текст 4"/>
          <p:cNvSpPr>
            <a:spLocks noGrp="1"/>
          </p:cNvSpPr>
          <p:nvPr>
            <p:ph type="body" sz="quarter" idx="41" hasCustomPrompt="1"/>
          </p:nvPr>
        </p:nvSpPr>
        <p:spPr>
          <a:xfrm>
            <a:off x="7308303" y="4401108"/>
            <a:ext cx="1224137" cy="216024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Segoe UI Light" panose="020B0502040204020203" pitchFamily="34" charset="0"/>
              <a:buNone/>
              <a:tabLst/>
              <a:defRPr sz="700" baseline="0"/>
            </a:lvl1pPr>
            <a:lvl2pPr marL="0" indent="0">
              <a:buNone/>
              <a:defRPr sz="1000" b="1" baseline="0">
                <a:latin typeface="+mj-lt"/>
              </a:defRPr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ru-RU" dirty="0" smtClean="0"/>
              <a:t>Текст описания: </a:t>
            </a:r>
            <a:r>
              <a:rPr lang="en-US" dirty="0" smtClean="0"/>
              <a:t>Segoe UI Light, K=7</a:t>
            </a:r>
          </a:p>
        </p:txBody>
      </p:sp>
      <p:sp>
        <p:nvSpPr>
          <p:cNvPr id="28" name="Текст 4"/>
          <p:cNvSpPr>
            <a:spLocks noGrp="1"/>
          </p:cNvSpPr>
          <p:nvPr>
            <p:ph type="body" sz="quarter" idx="42" hasCustomPrompt="1"/>
          </p:nvPr>
        </p:nvSpPr>
        <p:spPr>
          <a:xfrm>
            <a:off x="7308303" y="4689140"/>
            <a:ext cx="1224137" cy="216024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Segoe UI Light" panose="020B0502040204020203" pitchFamily="34" charset="0"/>
              <a:buNone/>
              <a:tabLst/>
              <a:defRPr sz="700" baseline="0"/>
            </a:lvl1pPr>
            <a:lvl2pPr marL="0" indent="0">
              <a:buNone/>
              <a:defRPr sz="1000" b="1" baseline="0">
                <a:latin typeface="+mj-lt"/>
              </a:defRPr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ru-RU" dirty="0" smtClean="0"/>
              <a:t>Текст описания: </a:t>
            </a:r>
            <a:r>
              <a:rPr lang="en-US" dirty="0" smtClean="0"/>
              <a:t>Segoe UI Light, K=7</a:t>
            </a:r>
          </a:p>
        </p:txBody>
      </p:sp>
      <p:sp>
        <p:nvSpPr>
          <p:cNvPr id="30" name="Текст 4"/>
          <p:cNvSpPr>
            <a:spLocks noGrp="1"/>
          </p:cNvSpPr>
          <p:nvPr>
            <p:ph type="body" sz="quarter" idx="43" hasCustomPrompt="1"/>
          </p:nvPr>
        </p:nvSpPr>
        <p:spPr>
          <a:xfrm>
            <a:off x="7308303" y="4977172"/>
            <a:ext cx="1224137" cy="216024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Segoe UI Light" panose="020B0502040204020203" pitchFamily="34" charset="0"/>
              <a:buNone/>
              <a:tabLst/>
              <a:defRPr sz="700" baseline="0"/>
            </a:lvl1pPr>
            <a:lvl2pPr marL="0" indent="0">
              <a:buNone/>
              <a:defRPr sz="1000" b="1" baseline="0">
                <a:latin typeface="+mj-lt"/>
              </a:defRPr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ru-RU" dirty="0" smtClean="0"/>
              <a:t>Текст описания: </a:t>
            </a:r>
            <a:r>
              <a:rPr lang="en-US" dirty="0" smtClean="0"/>
              <a:t>Segoe UI Light, K=7</a:t>
            </a:r>
          </a:p>
        </p:txBody>
      </p:sp>
    </p:spTree>
    <p:extLst>
      <p:ext uri="{BB962C8B-B14F-4D97-AF65-F5344CB8AC3E}">
        <p14:creationId xmlns:p14="http://schemas.microsoft.com/office/powerpoint/2010/main" val="454285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_MONOHROM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F:\! РАБОЧАЯ\DEZ,A\SGK\mon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3489" y="3170561"/>
            <a:ext cx="4660415" cy="36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395413" y="2122750"/>
            <a:ext cx="4860000" cy="1080000"/>
          </a:xfrm>
        </p:spPr>
        <p:txBody>
          <a:bodyPr lIns="0" tIns="0" rIns="0" bIns="0" anchor="t" anchorCtr="0">
            <a:noAutofit/>
          </a:bodyPr>
          <a:lstStyle>
            <a:lvl1pPr algn="l">
              <a:defRPr lang="ru-RU" sz="2700" b="1" i="0" u="none" strike="noStrike" baseline="0" smtClean="0">
                <a:solidFill>
                  <a:schemeClr val="bg1"/>
                </a:solidFill>
              </a:defRPr>
            </a:lvl1pPr>
          </a:lstStyle>
          <a:p>
            <a:r>
              <a:rPr lang="ru-RU" b="1" dirty="0" smtClean="0"/>
              <a:t>НАЗВАНИЕ ПРЕЗЕНТАЦИИ: </a:t>
            </a:r>
            <a:r>
              <a:rPr lang="en-US" b="1" dirty="0" smtClean="0"/>
              <a:t>Segoe UI</a:t>
            </a:r>
            <a:r>
              <a:rPr lang="ru-RU" b="1" dirty="0" smtClean="0"/>
              <a:t> </a:t>
            </a:r>
            <a:r>
              <a:rPr lang="en-US" b="1" dirty="0" smtClean="0"/>
              <a:t>Bold, K=27</a:t>
            </a:r>
            <a:endParaRPr lang="ru-RU" dirty="0"/>
          </a:p>
        </p:txBody>
      </p:sp>
      <p:sp>
        <p:nvSpPr>
          <p:cNvPr id="14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95413" y="3284984"/>
            <a:ext cx="4860000" cy="108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700" b="0" i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r>
              <a:rPr lang="en-US" dirty="0" smtClean="0"/>
              <a:t>, Segoe UI Medium, K=17</a:t>
            </a:r>
            <a:endParaRPr lang="ru-RU" dirty="0"/>
          </a:p>
        </p:txBody>
      </p:sp>
      <p:sp>
        <p:nvSpPr>
          <p:cNvPr id="15" name="Текст 40"/>
          <p:cNvSpPr>
            <a:spLocks noGrp="1"/>
          </p:cNvSpPr>
          <p:nvPr>
            <p:ph type="body" sz="quarter" idx="15" hasCustomPrompt="1"/>
          </p:nvPr>
        </p:nvSpPr>
        <p:spPr>
          <a:xfrm>
            <a:off x="6659563" y="801712"/>
            <a:ext cx="1873250" cy="539056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900" baseline="0">
                <a:solidFill>
                  <a:schemeClr val="bg1"/>
                </a:solidFill>
              </a:defRPr>
            </a:lvl1pPr>
            <a:lvl2pPr marL="457200" indent="0">
              <a:buNone/>
              <a:defRPr sz="900">
                <a:solidFill>
                  <a:schemeClr val="bg1"/>
                </a:solidFill>
              </a:defRPr>
            </a:lvl2pPr>
            <a:lvl3pPr marL="914400" indent="0">
              <a:buNone/>
              <a:defRPr sz="900">
                <a:solidFill>
                  <a:schemeClr val="bg1"/>
                </a:solidFill>
              </a:defRPr>
            </a:lvl3pPr>
            <a:lvl4pPr marL="1371600" indent="0">
              <a:buNone/>
              <a:defRPr sz="900">
                <a:solidFill>
                  <a:schemeClr val="bg1"/>
                </a:solidFill>
              </a:defRPr>
            </a:lvl4pPr>
            <a:lvl5pPr marL="1828800" indent="0"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 smtClean="0"/>
              <a:t>САНКТ-ПЕТЕРБУРГ 2016: </a:t>
            </a:r>
            <a:r>
              <a:rPr lang="en-US" dirty="0" smtClean="0"/>
              <a:t>Segoe UI Medium, K=9</a:t>
            </a:r>
            <a:endParaRPr lang="ru-RU" dirty="0"/>
          </a:p>
        </p:txBody>
      </p:sp>
      <p:sp>
        <p:nvSpPr>
          <p:cNvPr id="16" name="Текст 42"/>
          <p:cNvSpPr>
            <a:spLocks noGrp="1"/>
          </p:cNvSpPr>
          <p:nvPr>
            <p:ph type="body" sz="quarter" idx="16" hasCustomPrompt="1"/>
          </p:nvPr>
        </p:nvSpPr>
        <p:spPr>
          <a:xfrm>
            <a:off x="1395412" y="4365625"/>
            <a:ext cx="4860000" cy="74295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 smtClean="0"/>
              <a:t>Отдел маркетинга: </a:t>
            </a:r>
            <a:r>
              <a:rPr lang="en-US" dirty="0" smtClean="0"/>
              <a:t>Segoe UI Light, K=12</a:t>
            </a:r>
            <a:endParaRPr lang="ru-RU" dirty="0"/>
          </a:p>
        </p:txBody>
      </p:sp>
      <p:sp>
        <p:nvSpPr>
          <p:cNvPr id="17" name="Текст 44"/>
          <p:cNvSpPr>
            <a:spLocks noGrp="1"/>
          </p:cNvSpPr>
          <p:nvPr>
            <p:ph type="body" sz="quarter" idx="18" hasCustomPrompt="1"/>
          </p:nvPr>
        </p:nvSpPr>
        <p:spPr>
          <a:xfrm>
            <a:off x="1395412" y="6453336"/>
            <a:ext cx="2816547" cy="252413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600">
                <a:solidFill>
                  <a:schemeClr val="bg1"/>
                </a:solidFill>
              </a:defRPr>
            </a:lvl1pPr>
            <a:lvl2pPr marL="457200" indent="0">
              <a:buNone/>
              <a:defRPr sz="600">
                <a:solidFill>
                  <a:schemeClr val="bg1"/>
                </a:solidFill>
              </a:defRPr>
            </a:lvl2pPr>
            <a:lvl3pPr marL="914400" indent="0">
              <a:buNone/>
              <a:defRPr sz="600">
                <a:solidFill>
                  <a:schemeClr val="bg1"/>
                </a:solidFill>
              </a:defRPr>
            </a:lvl3pPr>
            <a:lvl4pPr marL="1371600" indent="0">
              <a:buNone/>
              <a:defRPr sz="600">
                <a:solidFill>
                  <a:schemeClr val="bg1"/>
                </a:solidFill>
              </a:defRPr>
            </a:lvl4pPr>
            <a:lvl5pPr marL="1828800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SIBGENCO.RU Segoe UI Light, K=6</a:t>
            </a:r>
            <a:endParaRPr lang="ru-RU" dirty="0"/>
          </a:p>
        </p:txBody>
      </p:sp>
      <p:pic>
        <p:nvPicPr>
          <p:cNvPr id="18" name="Picture 5" descr="F:\! РАБОЧАЯ\DEZ,A\SGK\logo_0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14175"/>
            <a:ext cx="2092227" cy="6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74380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Текстовый блок_Grey_графи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 userDrawn="1"/>
        </p:nvSpPr>
        <p:spPr>
          <a:xfrm>
            <a:off x="0" y="1"/>
            <a:ext cx="9144000" cy="72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04367" y="1052855"/>
            <a:ext cx="7928445" cy="1036377"/>
          </a:xfrm>
        </p:spPr>
        <p:txBody>
          <a:bodyPr lIns="0" tIns="0" rIns="0" bIns="0" anchor="t" anchorCtr="0">
            <a:noAutofit/>
          </a:bodyPr>
          <a:lstStyle>
            <a:lvl1pPr algn="l">
              <a:defRPr lang="ru-RU" sz="2500" b="1" i="0" u="none" strike="noStrike" baseline="0" smtClean="0">
                <a:solidFill>
                  <a:schemeClr val="tx2"/>
                </a:solidFill>
              </a:defRPr>
            </a:lvl1pPr>
          </a:lstStyle>
          <a:p>
            <a:r>
              <a:rPr lang="ru-RU" b="1" dirty="0" smtClean="0"/>
              <a:t>ЗАГОЛОВОК: </a:t>
            </a:r>
            <a:r>
              <a:rPr lang="en-US" b="1" dirty="0" smtClean="0"/>
              <a:t>SEGOE UI</a:t>
            </a:r>
            <a:r>
              <a:rPr lang="ru-RU" b="1" dirty="0" smtClean="0"/>
              <a:t> </a:t>
            </a:r>
            <a:r>
              <a:rPr lang="en-US" b="1" dirty="0" smtClean="0"/>
              <a:t>BOLD, K=25</a:t>
            </a:r>
            <a:endParaRPr lang="ru-RU" dirty="0"/>
          </a:p>
        </p:txBody>
      </p:sp>
      <p:sp>
        <p:nvSpPr>
          <p:cNvPr id="10" name="Овал 9"/>
          <p:cNvSpPr/>
          <p:nvPr userDrawn="1"/>
        </p:nvSpPr>
        <p:spPr>
          <a:xfrm>
            <a:off x="606748" y="6453336"/>
            <a:ext cx="198000" cy="198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fld id="{3FFE5104-EAF0-4909-9766-194D6548180E}" type="slidenum">
              <a:rPr lang="ru-RU" sz="700" b="1" smtClean="0"/>
              <a:pPr algn="ctr"/>
              <a:t>‹#›</a:t>
            </a:fld>
            <a:endParaRPr lang="ru-RU" sz="700" b="1" dirty="0"/>
          </a:p>
        </p:txBody>
      </p:sp>
      <p:sp>
        <p:nvSpPr>
          <p:cNvPr id="13" name="Текст 44"/>
          <p:cNvSpPr>
            <a:spLocks noGrp="1"/>
          </p:cNvSpPr>
          <p:nvPr>
            <p:ph type="body" sz="quarter" idx="18" hasCustomPrompt="1"/>
          </p:nvPr>
        </p:nvSpPr>
        <p:spPr>
          <a:xfrm>
            <a:off x="916259" y="6453336"/>
            <a:ext cx="2816547" cy="252413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600">
                <a:solidFill>
                  <a:schemeClr val="tx2"/>
                </a:solidFill>
              </a:defRPr>
            </a:lvl1pPr>
            <a:lvl2pPr marL="457200" indent="0">
              <a:buNone/>
              <a:defRPr sz="600">
                <a:solidFill>
                  <a:schemeClr val="bg1"/>
                </a:solidFill>
              </a:defRPr>
            </a:lvl2pPr>
            <a:lvl3pPr marL="914400" indent="0">
              <a:buNone/>
              <a:defRPr sz="600">
                <a:solidFill>
                  <a:schemeClr val="bg1"/>
                </a:solidFill>
              </a:defRPr>
            </a:lvl3pPr>
            <a:lvl4pPr marL="1371600" indent="0">
              <a:buNone/>
              <a:defRPr sz="600">
                <a:solidFill>
                  <a:schemeClr val="bg1"/>
                </a:solidFill>
              </a:defRPr>
            </a:lvl4pPr>
            <a:lvl5pPr marL="1828800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SIBGENCO.RU Segoe UI Light, K=6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 smtClean="0"/>
              <a:t>SIBGENCO.RU Segoe UI Light, K=6</a:t>
            </a:r>
            <a:endParaRPr lang="ru-RU" dirty="0" smtClean="0"/>
          </a:p>
        </p:txBody>
      </p:sp>
      <p:sp>
        <p:nvSpPr>
          <p:cNvPr id="18" name="Текст 44"/>
          <p:cNvSpPr>
            <a:spLocks noGrp="1"/>
          </p:cNvSpPr>
          <p:nvPr>
            <p:ph type="body" sz="quarter" idx="25" hasCustomPrompt="1"/>
          </p:nvPr>
        </p:nvSpPr>
        <p:spPr>
          <a:xfrm>
            <a:off x="7667625" y="6453336"/>
            <a:ext cx="865188" cy="252413"/>
          </a:xfrm>
        </p:spPr>
        <p:txBody>
          <a:bodyPr lIns="0" tIns="0" rIns="0" bIns="0"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600">
                <a:solidFill>
                  <a:schemeClr val="tx2"/>
                </a:solidFill>
              </a:defRPr>
            </a:lvl1pPr>
            <a:lvl2pPr marL="457200" indent="0">
              <a:buNone/>
              <a:defRPr sz="600">
                <a:solidFill>
                  <a:schemeClr val="bg1"/>
                </a:solidFill>
              </a:defRPr>
            </a:lvl2pPr>
            <a:lvl3pPr marL="914400" indent="0">
              <a:buNone/>
              <a:defRPr sz="600">
                <a:solidFill>
                  <a:schemeClr val="bg1"/>
                </a:solidFill>
              </a:defRPr>
            </a:lvl3pPr>
            <a:lvl4pPr marL="1371600" indent="0">
              <a:buNone/>
              <a:defRPr sz="600">
                <a:solidFill>
                  <a:schemeClr val="bg1"/>
                </a:solidFill>
              </a:defRPr>
            </a:lvl4pPr>
            <a:lvl5pPr marL="1828800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 smtClean="0"/>
              <a:t>Санкт-Петербург 2016</a:t>
            </a:r>
            <a:r>
              <a:rPr lang="en-US" dirty="0" smtClean="0"/>
              <a:t> Segoe UI Light, K=6</a:t>
            </a:r>
            <a:endParaRPr lang="ru-RU" dirty="0" smtClean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1" hasCustomPrompt="1"/>
          </p:nvPr>
        </p:nvSpPr>
        <p:spPr>
          <a:xfrm>
            <a:off x="604367" y="2097088"/>
            <a:ext cx="2888133" cy="503820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1" baseline="0">
                <a:latin typeface="+mj-lt"/>
              </a:defRPr>
            </a:lvl1pPr>
            <a:lvl2pPr marL="0" indent="0">
              <a:buNone/>
              <a:defRPr sz="1000" b="1" baseline="0">
                <a:latin typeface="+mj-lt"/>
              </a:defRPr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ru-RU" dirty="0" smtClean="0"/>
              <a:t>Заголовок графика: </a:t>
            </a:r>
            <a:r>
              <a:rPr lang="en-US" dirty="0" smtClean="0"/>
              <a:t>Segoe UI Bold, K=1</a:t>
            </a:r>
            <a:r>
              <a:rPr lang="ru-RU" dirty="0" smtClean="0"/>
              <a:t>2</a:t>
            </a:r>
          </a:p>
        </p:txBody>
      </p:sp>
      <p:sp>
        <p:nvSpPr>
          <p:cNvPr id="15" name="Текст 8"/>
          <p:cNvSpPr>
            <a:spLocks noGrp="1"/>
          </p:cNvSpPr>
          <p:nvPr>
            <p:ph type="body" sz="quarter" idx="10" hasCustomPrompt="1"/>
          </p:nvPr>
        </p:nvSpPr>
        <p:spPr>
          <a:xfrm>
            <a:off x="611188" y="347896"/>
            <a:ext cx="6048375" cy="349245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200">
                <a:solidFill>
                  <a:schemeClr val="tx2"/>
                </a:solidFill>
              </a:defRPr>
            </a:lvl2pPr>
            <a:lvl3pPr marL="914400" indent="0">
              <a:buNone/>
              <a:defRPr sz="1200">
                <a:solidFill>
                  <a:schemeClr val="tx2"/>
                </a:solidFill>
              </a:defRPr>
            </a:lvl3pPr>
            <a:lvl4pPr marL="1371600" indent="0">
              <a:buNone/>
              <a:defRPr sz="1200">
                <a:solidFill>
                  <a:schemeClr val="tx2"/>
                </a:solidFill>
              </a:defRPr>
            </a:lvl4pPr>
            <a:lvl5pPr marL="1828800" indent="0"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dirty="0" smtClean="0"/>
              <a:t>ЗАГОЛОВОК РАЗДЕЛА: </a:t>
            </a:r>
            <a:r>
              <a:rPr lang="en-US" dirty="0" smtClean="0"/>
              <a:t>SEGOE UI, K=1</a:t>
            </a:r>
            <a:r>
              <a:rPr lang="ru-RU" dirty="0" smtClean="0"/>
              <a:t>0</a:t>
            </a:r>
            <a:endParaRPr lang="en-US" dirty="0" smtClean="0"/>
          </a:p>
        </p:txBody>
      </p:sp>
      <p:pic>
        <p:nvPicPr>
          <p:cNvPr id="16" name="Picture 2" descr="F:\! РАБОЧАЯ\DEZ,A\SGK\logo_белое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5999" y="177241"/>
            <a:ext cx="1008890" cy="396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Текст 4"/>
          <p:cNvSpPr>
            <a:spLocks noGrp="1"/>
          </p:cNvSpPr>
          <p:nvPr>
            <p:ph type="body" sz="quarter" idx="38" hasCustomPrompt="1"/>
          </p:nvPr>
        </p:nvSpPr>
        <p:spPr>
          <a:xfrm>
            <a:off x="7308303" y="3537012"/>
            <a:ext cx="1224137" cy="216024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Segoe UI Light" panose="020B0502040204020203" pitchFamily="34" charset="0"/>
              <a:buNone/>
              <a:tabLst/>
              <a:defRPr sz="700" baseline="0"/>
            </a:lvl1pPr>
            <a:lvl2pPr marL="0" indent="0">
              <a:buNone/>
              <a:defRPr sz="1000" b="1" baseline="0">
                <a:latin typeface="+mj-lt"/>
              </a:defRPr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ru-RU" dirty="0" smtClean="0"/>
              <a:t>Текст описания: </a:t>
            </a:r>
            <a:r>
              <a:rPr lang="en-US" dirty="0" smtClean="0"/>
              <a:t>Segoe UI Light, K=7</a:t>
            </a:r>
          </a:p>
        </p:txBody>
      </p:sp>
      <p:sp>
        <p:nvSpPr>
          <p:cNvPr id="20" name="Текст 4"/>
          <p:cNvSpPr>
            <a:spLocks noGrp="1"/>
          </p:cNvSpPr>
          <p:nvPr>
            <p:ph type="body" sz="quarter" idx="39" hasCustomPrompt="1"/>
          </p:nvPr>
        </p:nvSpPr>
        <p:spPr>
          <a:xfrm>
            <a:off x="7308303" y="3825044"/>
            <a:ext cx="1224137" cy="216024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Segoe UI Light" panose="020B0502040204020203" pitchFamily="34" charset="0"/>
              <a:buNone/>
              <a:tabLst/>
              <a:defRPr sz="700" baseline="0"/>
            </a:lvl1pPr>
            <a:lvl2pPr marL="0" indent="0">
              <a:buNone/>
              <a:defRPr sz="1000" b="1" baseline="0">
                <a:latin typeface="+mj-lt"/>
              </a:defRPr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ru-RU" dirty="0" smtClean="0"/>
              <a:t>Текст описания: </a:t>
            </a:r>
            <a:r>
              <a:rPr lang="en-US" dirty="0" smtClean="0"/>
              <a:t>Segoe UI Light, K=7</a:t>
            </a:r>
          </a:p>
        </p:txBody>
      </p:sp>
      <p:sp>
        <p:nvSpPr>
          <p:cNvPr id="22" name="Текст 4"/>
          <p:cNvSpPr>
            <a:spLocks noGrp="1"/>
          </p:cNvSpPr>
          <p:nvPr>
            <p:ph type="body" sz="quarter" idx="40" hasCustomPrompt="1"/>
          </p:nvPr>
        </p:nvSpPr>
        <p:spPr>
          <a:xfrm>
            <a:off x="7308303" y="4113076"/>
            <a:ext cx="1224137" cy="216024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Segoe UI Light" panose="020B0502040204020203" pitchFamily="34" charset="0"/>
              <a:buNone/>
              <a:tabLst/>
              <a:defRPr sz="700" baseline="0"/>
            </a:lvl1pPr>
            <a:lvl2pPr marL="0" indent="0">
              <a:buNone/>
              <a:defRPr sz="1000" b="1" baseline="0">
                <a:latin typeface="+mj-lt"/>
              </a:defRPr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ru-RU" dirty="0" smtClean="0"/>
              <a:t>Текст описания: </a:t>
            </a:r>
            <a:r>
              <a:rPr lang="en-US" dirty="0" smtClean="0"/>
              <a:t>Segoe UI Light, K=7</a:t>
            </a:r>
          </a:p>
        </p:txBody>
      </p:sp>
      <p:sp>
        <p:nvSpPr>
          <p:cNvPr id="24" name="Текст 4"/>
          <p:cNvSpPr>
            <a:spLocks noGrp="1"/>
          </p:cNvSpPr>
          <p:nvPr>
            <p:ph type="body" sz="quarter" idx="41" hasCustomPrompt="1"/>
          </p:nvPr>
        </p:nvSpPr>
        <p:spPr>
          <a:xfrm>
            <a:off x="7308303" y="4401108"/>
            <a:ext cx="1224137" cy="216024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Segoe UI Light" panose="020B0502040204020203" pitchFamily="34" charset="0"/>
              <a:buNone/>
              <a:tabLst/>
              <a:defRPr sz="700" baseline="0"/>
            </a:lvl1pPr>
            <a:lvl2pPr marL="0" indent="0">
              <a:buNone/>
              <a:defRPr sz="1000" b="1" baseline="0">
                <a:latin typeface="+mj-lt"/>
              </a:defRPr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ru-RU" dirty="0" smtClean="0"/>
              <a:t>Текст описания: </a:t>
            </a:r>
            <a:r>
              <a:rPr lang="en-US" dirty="0" smtClean="0"/>
              <a:t>Segoe UI Light, K=7</a:t>
            </a:r>
          </a:p>
        </p:txBody>
      </p:sp>
      <p:sp>
        <p:nvSpPr>
          <p:cNvPr id="26" name="Текст 4"/>
          <p:cNvSpPr>
            <a:spLocks noGrp="1"/>
          </p:cNvSpPr>
          <p:nvPr>
            <p:ph type="body" sz="quarter" idx="42" hasCustomPrompt="1"/>
          </p:nvPr>
        </p:nvSpPr>
        <p:spPr>
          <a:xfrm>
            <a:off x="7308303" y="4689140"/>
            <a:ext cx="1224137" cy="216024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Segoe UI Light" panose="020B0502040204020203" pitchFamily="34" charset="0"/>
              <a:buNone/>
              <a:tabLst/>
              <a:defRPr sz="700" baseline="0"/>
            </a:lvl1pPr>
            <a:lvl2pPr marL="0" indent="0">
              <a:buNone/>
              <a:defRPr sz="1000" b="1" baseline="0">
                <a:latin typeface="+mj-lt"/>
              </a:defRPr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ru-RU" dirty="0" smtClean="0"/>
              <a:t>Текст описания: </a:t>
            </a:r>
            <a:r>
              <a:rPr lang="en-US" dirty="0" smtClean="0"/>
              <a:t>Segoe UI Light, K=7</a:t>
            </a:r>
          </a:p>
        </p:txBody>
      </p:sp>
      <p:sp>
        <p:nvSpPr>
          <p:cNvPr id="28" name="Текст 4"/>
          <p:cNvSpPr>
            <a:spLocks noGrp="1"/>
          </p:cNvSpPr>
          <p:nvPr>
            <p:ph type="body" sz="quarter" idx="43" hasCustomPrompt="1"/>
          </p:nvPr>
        </p:nvSpPr>
        <p:spPr>
          <a:xfrm>
            <a:off x="7308303" y="4977172"/>
            <a:ext cx="1224137" cy="216024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Segoe UI Light" panose="020B0502040204020203" pitchFamily="34" charset="0"/>
              <a:buNone/>
              <a:tabLst/>
              <a:defRPr sz="700" baseline="0"/>
            </a:lvl1pPr>
            <a:lvl2pPr marL="0" indent="0">
              <a:buNone/>
              <a:defRPr sz="1000" b="1" baseline="0">
                <a:latin typeface="+mj-lt"/>
              </a:defRPr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ru-RU" dirty="0" smtClean="0"/>
              <a:t>Текст описания: </a:t>
            </a:r>
            <a:r>
              <a:rPr lang="en-US" dirty="0" smtClean="0"/>
              <a:t>Segoe UI Light, K=7</a:t>
            </a:r>
          </a:p>
        </p:txBody>
      </p:sp>
      <p:sp>
        <p:nvSpPr>
          <p:cNvPr id="30" name="Текст 4"/>
          <p:cNvSpPr>
            <a:spLocks noGrp="1"/>
          </p:cNvSpPr>
          <p:nvPr>
            <p:ph type="body" sz="quarter" idx="37" hasCustomPrompt="1"/>
          </p:nvPr>
        </p:nvSpPr>
        <p:spPr>
          <a:xfrm>
            <a:off x="604367" y="5589240"/>
            <a:ext cx="2888133" cy="731702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aseline="0"/>
            </a:lvl1pPr>
            <a:lvl2pPr marL="0" indent="0">
              <a:buNone/>
              <a:defRPr sz="1000" b="1" baseline="0">
                <a:latin typeface="+mj-lt"/>
              </a:defRPr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ru-RU" dirty="0" smtClean="0"/>
              <a:t>Текст описания: </a:t>
            </a:r>
            <a:r>
              <a:rPr lang="en-US" dirty="0" smtClean="0"/>
              <a:t>Segoe UI Light, K=10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 описания: </a:t>
            </a:r>
            <a:r>
              <a:rPr lang="en-US" dirty="0" smtClean="0"/>
              <a:t>Segoe UI Light, K=10</a:t>
            </a:r>
          </a:p>
        </p:txBody>
      </p:sp>
    </p:spTree>
    <p:extLst>
      <p:ext uri="{BB962C8B-B14F-4D97-AF65-F5344CB8AC3E}">
        <p14:creationId xmlns:p14="http://schemas.microsoft.com/office/powerpoint/2010/main" val="2899520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Текстовый блок_график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 userDrawn="1"/>
        </p:nvSpPr>
        <p:spPr>
          <a:xfrm>
            <a:off x="0" y="1"/>
            <a:ext cx="9144000" cy="72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04367" y="1052856"/>
            <a:ext cx="7928445" cy="607752"/>
          </a:xfrm>
        </p:spPr>
        <p:txBody>
          <a:bodyPr lIns="0" tIns="0" rIns="0" bIns="0" anchor="t" anchorCtr="0">
            <a:noAutofit/>
          </a:bodyPr>
          <a:lstStyle>
            <a:lvl1pPr algn="l">
              <a:defRPr lang="ru-RU" sz="2500" b="1" i="0" u="none" strike="noStrike" baseline="0" smtClean="0">
                <a:solidFill>
                  <a:schemeClr val="tx2"/>
                </a:solidFill>
              </a:defRPr>
            </a:lvl1pPr>
          </a:lstStyle>
          <a:p>
            <a:r>
              <a:rPr lang="ru-RU" b="1" dirty="0" smtClean="0"/>
              <a:t>ЗАГОЛОВОК: </a:t>
            </a:r>
            <a:r>
              <a:rPr lang="en-US" b="1" dirty="0" smtClean="0"/>
              <a:t>SEGOE UI</a:t>
            </a:r>
            <a:r>
              <a:rPr lang="ru-RU" b="1" dirty="0" smtClean="0"/>
              <a:t> </a:t>
            </a:r>
            <a:r>
              <a:rPr lang="en-US" b="1" dirty="0" smtClean="0"/>
              <a:t>BOLD, K=25</a:t>
            </a:r>
            <a:endParaRPr lang="ru-RU" dirty="0"/>
          </a:p>
        </p:txBody>
      </p:sp>
      <p:sp>
        <p:nvSpPr>
          <p:cNvPr id="10" name="Овал 9"/>
          <p:cNvSpPr/>
          <p:nvPr userDrawn="1"/>
        </p:nvSpPr>
        <p:spPr>
          <a:xfrm>
            <a:off x="606748" y="6453336"/>
            <a:ext cx="198000" cy="198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fld id="{3FFE5104-EAF0-4909-9766-194D6548180E}" type="slidenum">
              <a:rPr lang="ru-RU" sz="700" b="1" smtClean="0"/>
              <a:pPr algn="ctr"/>
              <a:t>‹#›</a:t>
            </a:fld>
            <a:endParaRPr lang="ru-RU" sz="700" b="1" dirty="0"/>
          </a:p>
        </p:txBody>
      </p:sp>
      <p:sp>
        <p:nvSpPr>
          <p:cNvPr id="13" name="Текст 44"/>
          <p:cNvSpPr>
            <a:spLocks noGrp="1"/>
          </p:cNvSpPr>
          <p:nvPr>
            <p:ph type="body" sz="quarter" idx="18" hasCustomPrompt="1"/>
          </p:nvPr>
        </p:nvSpPr>
        <p:spPr>
          <a:xfrm>
            <a:off x="916259" y="6453336"/>
            <a:ext cx="2816547" cy="252413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600">
                <a:solidFill>
                  <a:schemeClr val="tx2"/>
                </a:solidFill>
              </a:defRPr>
            </a:lvl1pPr>
            <a:lvl2pPr marL="457200" indent="0">
              <a:buNone/>
              <a:defRPr sz="600">
                <a:solidFill>
                  <a:schemeClr val="bg1"/>
                </a:solidFill>
              </a:defRPr>
            </a:lvl2pPr>
            <a:lvl3pPr marL="914400" indent="0">
              <a:buNone/>
              <a:defRPr sz="600">
                <a:solidFill>
                  <a:schemeClr val="bg1"/>
                </a:solidFill>
              </a:defRPr>
            </a:lvl3pPr>
            <a:lvl4pPr marL="1371600" indent="0">
              <a:buNone/>
              <a:defRPr sz="600">
                <a:solidFill>
                  <a:schemeClr val="bg1"/>
                </a:solidFill>
              </a:defRPr>
            </a:lvl4pPr>
            <a:lvl5pPr marL="1828800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SIBGENCO.RU Segoe UI Light, K=6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 smtClean="0"/>
              <a:t>SIBGENCO.RU Segoe UI Light, K=6</a:t>
            </a:r>
            <a:endParaRPr lang="ru-RU" dirty="0" smtClean="0"/>
          </a:p>
        </p:txBody>
      </p:sp>
      <p:sp>
        <p:nvSpPr>
          <p:cNvPr id="18" name="Текст 44"/>
          <p:cNvSpPr>
            <a:spLocks noGrp="1"/>
          </p:cNvSpPr>
          <p:nvPr>
            <p:ph type="body" sz="quarter" idx="25" hasCustomPrompt="1"/>
          </p:nvPr>
        </p:nvSpPr>
        <p:spPr>
          <a:xfrm>
            <a:off x="7667625" y="6453336"/>
            <a:ext cx="865188" cy="252413"/>
          </a:xfrm>
        </p:spPr>
        <p:txBody>
          <a:bodyPr lIns="0" tIns="0" rIns="0" bIns="0"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600">
                <a:solidFill>
                  <a:schemeClr val="tx2"/>
                </a:solidFill>
              </a:defRPr>
            </a:lvl1pPr>
            <a:lvl2pPr marL="457200" indent="0">
              <a:buNone/>
              <a:defRPr sz="600">
                <a:solidFill>
                  <a:schemeClr val="bg1"/>
                </a:solidFill>
              </a:defRPr>
            </a:lvl2pPr>
            <a:lvl3pPr marL="914400" indent="0">
              <a:buNone/>
              <a:defRPr sz="600">
                <a:solidFill>
                  <a:schemeClr val="bg1"/>
                </a:solidFill>
              </a:defRPr>
            </a:lvl3pPr>
            <a:lvl4pPr marL="1371600" indent="0">
              <a:buNone/>
              <a:defRPr sz="600">
                <a:solidFill>
                  <a:schemeClr val="bg1"/>
                </a:solidFill>
              </a:defRPr>
            </a:lvl4pPr>
            <a:lvl5pPr marL="1828800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 smtClean="0"/>
              <a:t>Санкт-Петербург 2016</a:t>
            </a:r>
            <a:r>
              <a:rPr lang="en-US" dirty="0" smtClean="0"/>
              <a:t> Segoe UI Light, K=6</a:t>
            </a:r>
            <a:endParaRPr lang="ru-RU" dirty="0" smtClean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1" hasCustomPrompt="1"/>
          </p:nvPr>
        </p:nvSpPr>
        <p:spPr>
          <a:xfrm>
            <a:off x="604367" y="2097088"/>
            <a:ext cx="3896196" cy="503820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1" baseline="0">
                <a:latin typeface="+mj-lt"/>
              </a:defRPr>
            </a:lvl1pPr>
            <a:lvl2pPr marL="0" indent="0">
              <a:buNone/>
              <a:defRPr sz="1000" b="1" baseline="0">
                <a:latin typeface="+mj-lt"/>
              </a:defRPr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ru-RU" dirty="0" smtClean="0"/>
              <a:t>Заголовок графика: </a:t>
            </a:r>
            <a:r>
              <a:rPr lang="en-US" dirty="0" smtClean="0"/>
              <a:t>Segoe UI Bold, K=1</a:t>
            </a:r>
            <a:r>
              <a:rPr lang="ru-RU" dirty="0" smtClean="0"/>
              <a:t>4</a:t>
            </a:r>
          </a:p>
        </p:txBody>
      </p:sp>
      <p:sp>
        <p:nvSpPr>
          <p:cNvPr id="15" name="Текст 8"/>
          <p:cNvSpPr>
            <a:spLocks noGrp="1"/>
          </p:cNvSpPr>
          <p:nvPr>
            <p:ph type="body" sz="quarter" idx="10" hasCustomPrompt="1"/>
          </p:nvPr>
        </p:nvSpPr>
        <p:spPr>
          <a:xfrm>
            <a:off x="611188" y="347896"/>
            <a:ext cx="6048375" cy="349245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200">
                <a:solidFill>
                  <a:schemeClr val="tx2"/>
                </a:solidFill>
              </a:defRPr>
            </a:lvl2pPr>
            <a:lvl3pPr marL="914400" indent="0">
              <a:buNone/>
              <a:defRPr sz="1200">
                <a:solidFill>
                  <a:schemeClr val="tx2"/>
                </a:solidFill>
              </a:defRPr>
            </a:lvl3pPr>
            <a:lvl4pPr marL="1371600" indent="0">
              <a:buNone/>
              <a:defRPr sz="1200">
                <a:solidFill>
                  <a:schemeClr val="tx2"/>
                </a:solidFill>
              </a:defRPr>
            </a:lvl4pPr>
            <a:lvl5pPr marL="1828800" indent="0"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dirty="0" smtClean="0"/>
              <a:t>ЗАГОЛОВОК РАЗДЕЛА: </a:t>
            </a:r>
            <a:r>
              <a:rPr lang="en-US" dirty="0" smtClean="0"/>
              <a:t>SEGOE UI, K=1</a:t>
            </a:r>
            <a:r>
              <a:rPr lang="ru-RU" dirty="0" smtClean="0"/>
              <a:t>0</a:t>
            </a:r>
            <a:endParaRPr lang="en-US" dirty="0" smtClean="0"/>
          </a:p>
        </p:txBody>
      </p:sp>
      <p:pic>
        <p:nvPicPr>
          <p:cNvPr id="16" name="Picture 2" descr="F:\! РАБОЧАЯ\DEZ,A\SGK\logo_белое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5999" y="177241"/>
            <a:ext cx="1008890" cy="396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Текст 4"/>
          <p:cNvSpPr>
            <a:spLocks noGrp="1"/>
          </p:cNvSpPr>
          <p:nvPr>
            <p:ph type="body" sz="quarter" idx="37" hasCustomPrompt="1"/>
          </p:nvPr>
        </p:nvSpPr>
        <p:spPr>
          <a:xfrm>
            <a:off x="6643404" y="4346314"/>
            <a:ext cx="1889410" cy="827832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aseline="0"/>
            </a:lvl1pPr>
            <a:lvl2pPr marL="0" indent="0">
              <a:buNone/>
              <a:defRPr sz="1000" b="1" baseline="0">
                <a:latin typeface="+mj-lt"/>
              </a:defRPr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ru-RU" dirty="0" smtClean="0"/>
              <a:t>Текст описания: </a:t>
            </a:r>
            <a:r>
              <a:rPr lang="en-US" dirty="0" smtClean="0"/>
              <a:t>Segoe UI Light, K=10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 описания: </a:t>
            </a:r>
            <a:r>
              <a:rPr lang="en-US" dirty="0" smtClean="0"/>
              <a:t>Segoe UI Light, K=10</a:t>
            </a:r>
          </a:p>
        </p:txBody>
      </p:sp>
      <p:sp>
        <p:nvSpPr>
          <p:cNvPr id="12" name="Текст 3"/>
          <p:cNvSpPr>
            <a:spLocks noGrp="1"/>
          </p:cNvSpPr>
          <p:nvPr>
            <p:ph type="body" sz="quarter" idx="40" hasCustomPrompt="1"/>
          </p:nvPr>
        </p:nvSpPr>
        <p:spPr>
          <a:xfrm>
            <a:off x="611188" y="1660607"/>
            <a:ext cx="5905500" cy="436481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7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700">
                <a:latin typeface="+mj-lt"/>
              </a:defRPr>
            </a:lvl2pPr>
            <a:lvl3pPr marL="914400" indent="0">
              <a:buNone/>
              <a:defRPr sz="1700">
                <a:latin typeface="+mj-lt"/>
              </a:defRPr>
            </a:lvl3pPr>
            <a:lvl4pPr marL="1371600" indent="0">
              <a:buNone/>
              <a:defRPr sz="1700">
                <a:latin typeface="+mj-lt"/>
              </a:defRPr>
            </a:lvl4pPr>
            <a:lvl5pPr marL="1828800" indent="0">
              <a:buNone/>
              <a:defRPr sz="1700">
                <a:latin typeface="+mj-lt"/>
              </a:defRPr>
            </a:lvl5pPr>
          </a:lstStyle>
          <a:p>
            <a:pPr lvl="0"/>
            <a:r>
              <a:rPr lang="ru-RU" dirty="0" smtClean="0"/>
              <a:t>ПОДЗАГОЛОВОК: </a:t>
            </a:r>
            <a:r>
              <a:rPr lang="en-US" dirty="0" smtClean="0"/>
              <a:t>SEGOE UI MEDIUM, K=17</a:t>
            </a:r>
            <a:endParaRPr lang="ru-RU" dirty="0"/>
          </a:p>
        </p:txBody>
      </p:sp>
      <p:sp>
        <p:nvSpPr>
          <p:cNvPr id="20" name="Текст 4"/>
          <p:cNvSpPr>
            <a:spLocks noGrp="1"/>
          </p:cNvSpPr>
          <p:nvPr>
            <p:ph type="body" sz="quarter" idx="38" hasCustomPrompt="1"/>
          </p:nvPr>
        </p:nvSpPr>
        <p:spPr>
          <a:xfrm>
            <a:off x="899592" y="5589240"/>
            <a:ext cx="1224137" cy="216024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Segoe UI Light" panose="020B0502040204020203" pitchFamily="34" charset="0"/>
              <a:buNone/>
              <a:tabLst/>
              <a:defRPr sz="700" baseline="0"/>
            </a:lvl1pPr>
            <a:lvl2pPr marL="0" indent="0">
              <a:buNone/>
              <a:defRPr sz="1000" b="1" baseline="0">
                <a:latin typeface="+mj-lt"/>
              </a:defRPr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ru-RU" dirty="0" smtClean="0"/>
              <a:t>Маркер: </a:t>
            </a:r>
            <a:r>
              <a:rPr lang="en-US" dirty="0" smtClean="0"/>
              <a:t>Segoe UI Light, K=7</a:t>
            </a:r>
          </a:p>
        </p:txBody>
      </p:sp>
      <p:sp>
        <p:nvSpPr>
          <p:cNvPr id="22" name="Текст 4"/>
          <p:cNvSpPr>
            <a:spLocks noGrp="1"/>
          </p:cNvSpPr>
          <p:nvPr>
            <p:ph type="body" sz="quarter" idx="39" hasCustomPrompt="1"/>
          </p:nvPr>
        </p:nvSpPr>
        <p:spPr>
          <a:xfrm>
            <a:off x="899592" y="5877272"/>
            <a:ext cx="1224137" cy="216024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Segoe UI Light" panose="020B0502040204020203" pitchFamily="34" charset="0"/>
              <a:buNone/>
              <a:tabLst/>
              <a:defRPr sz="700" baseline="0"/>
            </a:lvl1pPr>
            <a:lvl2pPr marL="0" indent="0">
              <a:buNone/>
              <a:defRPr sz="1000" b="1" baseline="0">
                <a:latin typeface="+mj-lt"/>
              </a:defRPr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ru-RU" dirty="0" smtClean="0"/>
              <a:t>Маркер: </a:t>
            </a:r>
            <a:r>
              <a:rPr lang="en-US" dirty="0" smtClean="0"/>
              <a:t>Segoe UI Light, K=7</a:t>
            </a:r>
          </a:p>
        </p:txBody>
      </p:sp>
      <p:sp>
        <p:nvSpPr>
          <p:cNvPr id="24" name="Текст 4"/>
          <p:cNvSpPr>
            <a:spLocks noGrp="1"/>
          </p:cNvSpPr>
          <p:nvPr>
            <p:ph type="body" sz="quarter" idx="41" hasCustomPrompt="1"/>
          </p:nvPr>
        </p:nvSpPr>
        <p:spPr>
          <a:xfrm>
            <a:off x="2627313" y="5589240"/>
            <a:ext cx="1224137" cy="216024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Segoe UI Light" panose="020B0502040204020203" pitchFamily="34" charset="0"/>
              <a:buNone/>
              <a:tabLst/>
              <a:defRPr sz="700" baseline="0"/>
            </a:lvl1pPr>
            <a:lvl2pPr marL="0" indent="0">
              <a:buNone/>
              <a:defRPr sz="1000" b="1" baseline="0">
                <a:latin typeface="+mj-lt"/>
              </a:defRPr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ru-RU" dirty="0" smtClean="0"/>
              <a:t>Маркер: </a:t>
            </a:r>
            <a:r>
              <a:rPr lang="en-US" dirty="0" smtClean="0"/>
              <a:t>Segoe UI Light, K=7</a:t>
            </a:r>
          </a:p>
        </p:txBody>
      </p:sp>
      <p:sp>
        <p:nvSpPr>
          <p:cNvPr id="26" name="Текст 4"/>
          <p:cNvSpPr>
            <a:spLocks noGrp="1"/>
          </p:cNvSpPr>
          <p:nvPr>
            <p:ph type="body" sz="quarter" idx="42" hasCustomPrompt="1"/>
          </p:nvPr>
        </p:nvSpPr>
        <p:spPr>
          <a:xfrm>
            <a:off x="2627313" y="5877272"/>
            <a:ext cx="1224137" cy="216024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Segoe UI Light" panose="020B0502040204020203" pitchFamily="34" charset="0"/>
              <a:buNone/>
              <a:tabLst/>
              <a:defRPr sz="700" baseline="0"/>
            </a:lvl1pPr>
            <a:lvl2pPr marL="0" indent="0">
              <a:buNone/>
              <a:defRPr sz="1000" b="1" baseline="0">
                <a:latin typeface="+mj-lt"/>
              </a:defRPr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ru-RU" dirty="0" smtClean="0"/>
              <a:t>Маркер: </a:t>
            </a:r>
            <a:r>
              <a:rPr lang="en-US" dirty="0" smtClean="0"/>
              <a:t>Segoe UI Light, K=7</a:t>
            </a:r>
          </a:p>
        </p:txBody>
      </p:sp>
    </p:spTree>
    <p:extLst>
      <p:ext uri="{BB962C8B-B14F-4D97-AF65-F5344CB8AC3E}">
        <p14:creationId xmlns:p14="http://schemas.microsoft.com/office/powerpoint/2010/main" val="11883891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Текстовый блок_график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 userDrawn="1"/>
        </p:nvSpPr>
        <p:spPr>
          <a:xfrm>
            <a:off x="0" y="1"/>
            <a:ext cx="9144000" cy="72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04367" y="1052856"/>
            <a:ext cx="7928445" cy="607752"/>
          </a:xfrm>
        </p:spPr>
        <p:txBody>
          <a:bodyPr lIns="0" tIns="0" rIns="0" bIns="0" anchor="t" anchorCtr="0">
            <a:noAutofit/>
          </a:bodyPr>
          <a:lstStyle>
            <a:lvl1pPr algn="l">
              <a:defRPr lang="ru-RU" sz="2500" b="1" i="0" u="none" strike="noStrike" baseline="0" smtClean="0">
                <a:solidFill>
                  <a:schemeClr val="tx2"/>
                </a:solidFill>
              </a:defRPr>
            </a:lvl1pPr>
          </a:lstStyle>
          <a:p>
            <a:r>
              <a:rPr lang="ru-RU" b="1" dirty="0" smtClean="0"/>
              <a:t>ЗАГОЛОВОК: </a:t>
            </a:r>
            <a:r>
              <a:rPr lang="en-US" b="1" dirty="0" smtClean="0"/>
              <a:t>SEGOE UI</a:t>
            </a:r>
            <a:r>
              <a:rPr lang="ru-RU" b="1" dirty="0" smtClean="0"/>
              <a:t> </a:t>
            </a:r>
            <a:r>
              <a:rPr lang="en-US" b="1" dirty="0" smtClean="0"/>
              <a:t>BOLD, K=25</a:t>
            </a:r>
            <a:endParaRPr lang="ru-RU" dirty="0"/>
          </a:p>
        </p:txBody>
      </p:sp>
      <p:sp>
        <p:nvSpPr>
          <p:cNvPr id="10" name="Овал 9"/>
          <p:cNvSpPr/>
          <p:nvPr userDrawn="1"/>
        </p:nvSpPr>
        <p:spPr>
          <a:xfrm>
            <a:off x="606748" y="6453336"/>
            <a:ext cx="198000" cy="198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fld id="{3FFE5104-EAF0-4909-9766-194D6548180E}" type="slidenum">
              <a:rPr lang="ru-RU" sz="700" b="1" smtClean="0"/>
              <a:pPr algn="ctr"/>
              <a:t>‹#›</a:t>
            </a:fld>
            <a:endParaRPr lang="ru-RU" sz="700" b="1" dirty="0"/>
          </a:p>
        </p:txBody>
      </p:sp>
      <p:sp>
        <p:nvSpPr>
          <p:cNvPr id="13" name="Текст 44"/>
          <p:cNvSpPr>
            <a:spLocks noGrp="1"/>
          </p:cNvSpPr>
          <p:nvPr>
            <p:ph type="body" sz="quarter" idx="18" hasCustomPrompt="1"/>
          </p:nvPr>
        </p:nvSpPr>
        <p:spPr>
          <a:xfrm>
            <a:off x="916259" y="6453336"/>
            <a:ext cx="2816547" cy="252413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600">
                <a:solidFill>
                  <a:schemeClr val="tx2"/>
                </a:solidFill>
              </a:defRPr>
            </a:lvl1pPr>
            <a:lvl2pPr marL="457200" indent="0">
              <a:buNone/>
              <a:defRPr sz="600">
                <a:solidFill>
                  <a:schemeClr val="bg1"/>
                </a:solidFill>
              </a:defRPr>
            </a:lvl2pPr>
            <a:lvl3pPr marL="914400" indent="0">
              <a:buNone/>
              <a:defRPr sz="600">
                <a:solidFill>
                  <a:schemeClr val="bg1"/>
                </a:solidFill>
              </a:defRPr>
            </a:lvl3pPr>
            <a:lvl4pPr marL="1371600" indent="0">
              <a:buNone/>
              <a:defRPr sz="600">
                <a:solidFill>
                  <a:schemeClr val="bg1"/>
                </a:solidFill>
              </a:defRPr>
            </a:lvl4pPr>
            <a:lvl5pPr marL="1828800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SIBGENCO.RU Segoe UI Light, K=6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 smtClean="0"/>
              <a:t>SIBGENCO.RU Segoe UI Light, K=6</a:t>
            </a:r>
            <a:endParaRPr lang="ru-RU" dirty="0" smtClean="0"/>
          </a:p>
        </p:txBody>
      </p:sp>
      <p:sp>
        <p:nvSpPr>
          <p:cNvPr id="18" name="Текст 44"/>
          <p:cNvSpPr>
            <a:spLocks noGrp="1"/>
          </p:cNvSpPr>
          <p:nvPr>
            <p:ph type="body" sz="quarter" idx="25" hasCustomPrompt="1"/>
          </p:nvPr>
        </p:nvSpPr>
        <p:spPr>
          <a:xfrm>
            <a:off x="7667625" y="6453336"/>
            <a:ext cx="865188" cy="252413"/>
          </a:xfrm>
        </p:spPr>
        <p:txBody>
          <a:bodyPr lIns="0" tIns="0" rIns="0" bIns="0"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600">
                <a:solidFill>
                  <a:schemeClr val="tx2"/>
                </a:solidFill>
              </a:defRPr>
            </a:lvl1pPr>
            <a:lvl2pPr marL="457200" indent="0">
              <a:buNone/>
              <a:defRPr sz="600">
                <a:solidFill>
                  <a:schemeClr val="bg1"/>
                </a:solidFill>
              </a:defRPr>
            </a:lvl2pPr>
            <a:lvl3pPr marL="914400" indent="0">
              <a:buNone/>
              <a:defRPr sz="600">
                <a:solidFill>
                  <a:schemeClr val="bg1"/>
                </a:solidFill>
              </a:defRPr>
            </a:lvl3pPr>
            <a:lvl4pPr marL="1371600" indent="0">
              <a:buNone/>
              <a:defRPr sz="600">
                <a:solidFill>
                  <a:schemeClr val="bg1"/>
                </a:solidFill>
              </a:defRPr>
            </a:lvl4pPr>
            <a:lvl5pPr marL="1828800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 smtClean="0"/>
              <a:t>Санкт-Петербург 2016</a:t>
            </a:r>
            <a:r>
              <a:rPr lang="en-US" dirty="0" smtClean="0"/>
              <a:t> Segoe UI Light, K=6</a:t>
            </a:r>
            <a:endParaRPr lang="ru-RU" dirty="0" smtClean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1" hasCustomPrompt="1"/>
          </p:nvPr>
        </p:nvSpPr>
        <p:spPr>
          <a:xfrm>
            <a:off x="604367" y="2097088"/>
            <a:ext cx="3896196" cy="503820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1" baseline="0">
                <a:latin typeface="+mj-lt"/>
              </a:defRPr>
            </a:lvl1pPr>
            <a:lvl2pPr marL="0" indent="0">
              <a:buNone/>
              <a:defRPr sz="1000" b="1" baseline="0">
                <a:latin typeface="+mj-lt"/>
              </a:defRPr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ru-RU" dirty="0" smtClean="0"/>
              <a:t>Заголовок графика: </a:t>
            </a:r>
            <a:r>
              <a:rPr lang="en-US" dirty="0" smtClean="0"/>
              <a:t>Segoe UI Bold, K=1</a:t>
            </a:r>
            <a:r>
              <a:rPr lang="ru-RU" dirty="0" smtClean="0"/>
              <a:t>4</a:t>
            </a:r>
          </a:p>
        </p:txBody>
      </p:sp>
      <p:sp>
        <p:nvSpPr>
          <p:cNvPr id="15" name="Текст 8"/>
          <p:cNvSpPr>
            <a:spLocks noGrp="1"/>
          </p:cNvSpPr>
          <p:nvPr>
            <p:ph type="body" sz="quarter" idx="10" hasCustomPrompt="1"/>
          </p:nvPr>
        </p:nvSpPr>
        <p:spPr>
          <a:xfrm>
            <a:off x="611188" y="347896"/>
            <a:ext cx="6048375" cy="349245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200">
                <a:solidFill>
                  <a:schemeClr val="tx2"/>
                </a:solidFill>
              </a:defRPr>
            </a:lvl2pPr>
            <a:lvl3pPr marL="914400" indent="0">
              <a:buNone/>
              <a:defRPr sz="1200">
                <a:solidFill>
                  <a:schemeClr val="tx2"/>
                </a:solidFill>
              </a:defRPr>
            </a:lvl3pPr>
            <a:lvl4pPr marL="1371600" indent="0">
              <a:buNone/>
              <a:defRPr sz="1200">
                <a:solidFill>
                  <a:schemeClr val="tx2"/>
                </a:solidFill>
              </a:defRPr>
            </a:lvl4pPr>
            <a:lvl5pPr marL="1828800" indent="0"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dirty="0" smtClean="0"/>
              <a:t>ЗАГОЛОВОК РАЗДЕЛА: </a:t>
            </a:r>
            <a:r>
              <a:rPr lang="en-US" dirty="0" smtClean="0"/>
              <a:t>SEGOE UI, K=1</a:t>
            </a:r>
            <a:r>
              <a:rPr lang="ru-RU" dirty="0" smtClean="0"/>
              <a:t>0</a:t>
            </a:r>
            <a:endParaRPr lang="en-US" dirty="0" smtClean="0"/>
          </a:p>
        </p:txBody>
      </p:sp>
      <p:pic>
        <p:nvPicPr>
          <p:cNvPr id="16" name="Picture 2" descr="F:\! РАБОЧАЯ\DEZ,A\SGK\logo_белое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5999" y="177241"/>
            <a:ext cx="1008890" cy="396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Текст 4"/>
          <p:cNvSpPr>
            <a:spLocks noGrp="1"/>
          </p:cNvSpPr>
          <p:nvPr>
            <p:ph type="body" sz="quarter" idx="37" hasCustomPrompt="1"/>
          </p:nvPr>
        </p:nvSpPr>
        <p:spPr>
          <a:xfrm>
            <a:off x="6643404" y="4346314"/>
            <a:ext cx="1889410" cy="827832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aseline="0"/>
            </a:lvl1pPr>
            <a:lvl2pPr marL="0" indent="0">
              <a:buNone/>
              <a:defRPr sz="1000" b="1" baseline="0">
                <a:latin typeface="+mj-lt"/>
              </a:defRPr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ru-RU" dirty="0" smtClean="0"/>
              <a:t>Текст описания: </a:t>
            </a:r>
            <a:r>
              <a:rPr lang="en-US" dirty="0" smtClean="0"/>
              <a:t>Segoe UI Light, K=10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 описания: </a:t>
            </a:r>
            <a:r>
              <a:rPr lang="en-US" dirty="0" smtClean="0"/>
              <a:t>Segoe UI Light, K=10</a:t>
            </a:r>
          </a:p>
        </p:txBody>
      </p:sp>
      <p:sp>
        <p:nvSpPr>
          <p:cNvPr id="12" name="Текст 3"/>
          <p:cNvSpPr>
            <a:spLocks noGrp="1"/>
          </p:cNvSpPr>
          <p:nvPr>
            <p:ph type="body" sz="quarter" idx="40" hasCustomPrompt="1"/>
          </p:nvPr>
        </p:nvSpPr>
        <p:spPr>
          <a:xfrm>
            <a:off x="611188" y="1660607"/>
            <a:ext cx="5905500" cy="436481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7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700">
                <a:latin typeface="+mj-lt"/>
              </a:defRPr>
            </a:lvl2pPr>
            <a:lvl3pPr marL="914400" indent="0">
              <a:buNone/>
              <a:defRPr sz="1700">
                <a:latin typeface="+mj-lt"/>
              </a:defRPr>
            </a:lvl3pPr>
            <a:lvl4pPr marL="1371600" indent="0">
              <a:buNone/>
              <a:defRPr sz="1700">
                <a:latin typeface="+mj-lt"/>
              </a:defRPr>
            </a:lvl4pPr>
            <a:lvl5pPr marL="1828800" indent="0">
              <a:buNone/>
              <a:defRPr sz="1700">
                <a:latin typeface="+mj-lt"/>
              </a:defRPr>
            </a:lvl5pPr>
          </a:lstStyle>
          <a:p>
            <a:pPr lvl="0"/>
            <a:r>
              <a:rPr lang="ru-RU" dirty="0" smtClean="0"/>
              <a:t>ПОДЗАГОЛОВОК: </a:t>
            </a:r>
            <a:r>
              <a:rPr lang="en-US" dirty="0" smtClean="0"/>
              <a:t>SEGOE UI MEDIUM, K=17</a:t>
            </a:r>
            <a:endParaRPr lang="ru-RU" dirty="0"/>
          </a:p>
        </p:txBody>
      </p:sp>
      <p:sp>
        <p:nvSpPr>
          <p:cNvPr id="20" name="Текст 4"/>
          <p:cNvSpPr>
            <a:spLocks noGrp="1"/>
          </p:cNvSpPr>
          <p:nvPr>
            <p:ph type="body" sz="quarter" idx="38" hasCustomPrompt="1"/>
          </p:nvPr>
        </p:nvSpPr>
        <p:spPr>
          <a:xfrm>
            <a:off x="899592" y="5589240"/>
            <a:ext cx="1224137" cy="216024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Segoe UI Light" panose="020B0502040204020203" pitchFamily="34" charset="0"/>
              <a:buNone/>
              <a:tabLst/>
              <a:defRPr sz="700" baseline="0"/>
            </a:lvl1pPr>
            <a:lvl2pPr marL="0" indent="0">
              <a:buNone/>
              <a:defRPr sz="1000" b="1" baseline="0">
                <a:latin typeface="+mj-lt"/>
              </a:defRPr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ru-RU" dirty="0" smtClean="0"/>
              <a:t>Маркер: </a:t>
            </a:r>
            <a:r>
              <a:rPr lang="en-US" dirty="0" smtClean="0"/>
              <a:t>Segoe UI Light, K=7</a:t>
            </a:r>
          </a:p>
        </p:txBody>
      </p:sp>
      <p:sp>
        <p:nvSpPr>
          <p:cNvPr id="22" name="Текст 4"/>
          <p:cNvSpPr>
            <a:spLocks noGrp="1"/>
          </p:cNvSpPr>
          <p:nvPr>
            <p:ph type="body" sz="quarter" idx="39" hasCustomPrompt="1"/>
          </p:nvPr>
        </p:nvSpPr>
        <p:spPr>
          <a:xfrm>
            <a:off x="899592" y="5877272"/>
            <a:ext cx="1224137" cy="216024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Segoe UI Light" panose="020B0502040204020203" pitchFamily="34" charset="0"/>
              <a:buNone/>
              <a:tabLst/>
              <a:defRPr sz="700" baseline="0"/>
            </a:lvl1pPr>
            <a:lvl2pPr marL="0" indent="0">
              <a:buNone/>
              <a:defRPr sz="1000" b="1" baseline="0">
                <a:latin typeface="+mj-lt"/>
              </a:defRPr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ru-RU" dirty="0" smtClean="0"/>
              <a:t>Маркер: </a:t>
            </a:r>
            <a:r>
              <a:rPr lang="en-US" dirty="0" smtClean="0"/>
              <a:t>Segoe UI Light, K=7</a:t>
            </a:r>
          </a:p>
        </p:txBody>
      </p:sp>
      <p:sp>
        <p:nvSpPr>
          <p:cNvPr id="24" name="Текст 4"/>
          <p:cNvSpPr>
            <a:spLocks noGrp="1"/>
          </p:cNvSpPr>
          <p:nvPr>
            <p:ph type="body" sz="quarter" idx="41" hasCustomPrompt="1"/>
          </p:nvPr>
        </p:nvSpPr>
        <p:spPr>
          <a:xfrm>
            <a:off x="2627313" y="5589240"/>
            <a:ext cx="1224137" cy="216024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Segoe UI Light" panose="020B0502040204020203" pitchFamily="34" charset="0"/>
              <a:buNone/>
              <a:tabLst/>
              <a:defRPr sz="700" baseline="0"/>
            </a:lvl1pPr>
            <a:lvl2pPr marL="0" indent="0">
              <a:buNone/>
              <a:defRPr sz="1000" b="1" baseline="0">
                <a:latin typeface="+mj-lt"/>
              </a:defRPr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ru-RU" dirty="0" smtClean="0"/>
              <a:t>Маркер: </a:t>
            </a:r>
            <a:r>
              <a:rPr lang="en-US" dirty="0" smtClean="0"/>
              <a:t>Segoe UI Light, K=7</a:t>
            </a:r>
          </a:p>
        </p:txBody>
      </p:sp>
      <p:sp>
        <p:nvSpPr>
          <p:cNvPr id="26" name="Текст 4"/>
          <p:cNvSpPr>
            <a:spLocks noGrp="1"/>
          </p:cNvSpPr>
          <p:nvPr>
            <p:ph type="body" sz="quarter" idx="42" hasCustomPrompt="1"/>
          </p:nvPr>
        </p:nvSpPr>
        <p:spPr>
          <a:xfrm>
            <a:off x="2627313" y="5877272"/>
            <a:ext cx="1224137" cy="216024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Segoe UI Light" panose="020B0502040204020203" pitchFamily="34" charset="0"/>
              <a:buNone/>
              <a:tabLst/>
              <a:defRPr sz="700" baseline="0"/>
            </a:lvl1pPr>
            <a:lvl2pPr marL="0" indent="0">
              <a:buNone/>
              <a:defRPr sz="1000" b="1" baseline="0">
                <a:latin typeface="+mj-lt"/>
              </a:defRPr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ru-RU" dirty="0" smtClean="0"/>
              <a:t>Маркер: </a:t>
            </a:r>
            <a:r>
              <a:rPr lang="en-US" dirty="0" smtClean="0"/>
              <a:t>Segoe UI Light, K=7</a:t>
            </a:r>
          </a:p>
        </p:txBody>
      </p:sp>
      <p:grpSp>
        <p:nvGrpSpPr>
          <p:cNvPr id="35" name="Группа 34"/>
          <p:cNvGrpSpPr/>
          <p:nvPr userDrawn="1"/>
        </p:nvGrpSpPr>
        <p:grpSpPr>
          <a:xfrm>
            <a:off x="2285756" y="5806320"/>
            <a:ext cx="288000" cy="288000"/>
            <a:chOff x="5498612" y="2826167"/>
            <a:chExt cx="288000" cy="288000"/>
          </a:xfrm>
        </p:grpSpPr>
        <p:grpSp>
          <p:nvGrpSpPr>
            <p:cNvPr id="36" name="Группа 35"/>
            <p:cNvGrpSpPr/>
            <p:nvPr/>
          </p:nvGrpSpPr>
          <p:grpSpPr>
            <a:xfrm>
              <a:off x="5498612" y="2826167"/>
              <a:ext cx="288000" cy="288000"/>
              <a:chOff x="7187001" y="2497733"/>
              <a:chExt cx="504056" cy="504056"/>
            </a:xfrm>
          </p:grpSpPr>
          <p:sp>
            <p:nvSpPr>
              <p:cNvPr id="38" name="Овал 37"/>
              <p:cNvSpPr/>
              <p:nvPr/>
            </p:nvSpPr>
            <p:spPr>
              <a:xfrm>
                <a:off x="7245197" y="2551762"/>
                <a:ext cx="396001" cy="39600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9" name="Овал 38"/>
              <p:cNvSpPr/>
              <p:nvPr/>
            </p:nvSpPr>
            <p:spPr>
              <a:xfrm>
                <a:off x="7187001" y="2497733"/>
                <a:ext cx="504056" cy="50405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40" name="Овал 39"/>
              <p:cNvSpPr/>
              <p:nvPr/>
            </p:nvSpPr>
            <p:spPr>
              <a:xfrm>
                <a:off x="7187001" y="2497733"/>
                <a:ext cx="504056" cy="504056"/>
              </a:xfrm>
              <a:prstGeom prst="ellipse">
                <a:avLst/>
              </a:prstGeom>
              <a:noFill/>
              <a:ln>
                <a:solidFill>
                  <a:schemeClr val="bg2">
                    <a:alpha val="7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41" name="Овал 40"/>
              <p:cNvSpPr/>
              <p:nvPr/>
            </p:nvSpPr>
            <p:spPr>
              <a:xfrm>
                <a:off x="7245197" y="2551762"/>
                <a:ext cx="396001" cy="396001"/>
              </a:xfrm>
              <a:prstGeom prst="ellipse">
                <a:avLst/>
              </a:prstGeom>
              <a:solidFill>
                <a:schemeClr val="bg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7" name="Овал 36"/>
            <p:cNvSpPr/>
            <p:nvPr/>
          </p:nvSpPr>
          <p:spPr>
            <a:xfrm>
              <a:off x="5596279" y="2921453"/>
              <a:ext cx="97428" cy="9742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1" name="Овал 50"/>
          <p:cNvSpPr/>
          <p:nvPr/>
        </p:nvSpPr>
        <p:spPr>
          <a:xfrm>
            <a:off x="2381042" y="5594526"/>
            <a:ext cx="97428" cy="9742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 userDrawn="1"/>
        </p:nvSpPr>
        <p:spPr>
          <a:xfrm>
            <a:off x="604367" y="5625244"/>
            <a:ext cx="234000" cy="5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 userDrawn="1"/>
        </p:nvSpPr>
        <p:spPr>
          <a:xfrm>
            <a:off x="604367" y="5904272"/>
            <a:ext cx="234000" cy="5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Диаграмма 3"/>
          <p:cNvSpPr>
            <a:spLocks noGrp="1"/>
          </p:cNvSpPr>
          <p:nvPr>
            <p:ph type="chart" sz="quarter" idx="43"/>
          </p:nvPr>
        </p:nvSpPr>
        <p:spPr>
          <a:xfrm>
            <a:off x="611188" y="2960688"/>
            <a:ext cx="5905500" cy="2376487"/>
          </a:xfrm>
        </p:spPr>
        <p:txBody>
          <a:bodyPr>
            <a:normAutofit/>
          </a:bodyPr>
          <a:lstStyle>
            <a:lvl1pPr>
              <a:defRPr sz="1400" b="1">
                <a:latin typeface="+mj-lt"/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86011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_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quarter" idx="10" hasCustomPrompt="1"/>
          </p:nvPr>
        </p:nvSpPr>
        <p:spPr>
          <a:xfrm>
            <a:off x="611188" y="370756"/>
            <a:ext cx="4897437" cy="396404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>
                <a:solidFill>
                  <a:schemeClr val="tx2"/>
                </a:solidFill>
              </a:defRPr>
            </a:lvl2pPr>
            <a:lvl3pPr marL="914400" indent="0">
              <a:buNone/>
              <a:defRPr sz="1200">
                <a:solidFill>
                  <a:schemeClr val="tx2"/>
                </a:solidFill>
              </a:defRPr>
            </a:lvl3pPr>
            <a:lvl4pPr marL="1371600" indent="0">
              <a:buNone/>
              <a:defRPr sz="1200">
                <a:solidFill>
                  <a:schemeClr val="tx2"/>
                </a:solidFill>
              </a:defRPr>
            </a:lvl4pPr>
            <a:lvl5pPr marL="1828800" indent="0"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dirty="0" smtClean="0"/>
              <a:t>ЗАГОЛОВОК РАЗДЕЛА: </a:t>
            </a:r>
            <a:r>
              <a:rPr lang="en-US" dirty="0" smtClean="0"/>
              <a:t>SEGOE UI, K=12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ЗАГОЛОВОК РАЗДЕЛА: </a:t>
            </a:r>
            <a:r>
              <a:rPr lang="en-US" dirty="0" smtClean="0"/>
              <a:t>SEGOE UI, K=12</a:t>
            </a:r>
            <a:endParaRPr lang="ru-RU" dirty="0" smtClean="0"/>
          </a:p>
        </p:txBody>
      </p:sp>
      <p:sp>
        <p:nvSpPr>
          <p:cNvPr id="11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04367" y="1047775"/>
            <a:ext cx="7928446" cy="1036377"/>
          </a:xfrm>
        </p:spPr>
        <p:txBody>
          <a:bodyPr lIns="0" tIns="0" rIns="0" bIns="0" anchor="t" anchorCtr="0">
            <a:noAutofit/>
          </a:bodyPr>
          <a:lstStyle>
            <a:lvl1pPr algn="l">
              <a:defRPr lang="ru-RU" sz="2500" b="1" i="0" u="none" strike="noStrike" baseline="0" smtClean="0">
                <a:solidFill>
                  <a:schemeClr val="tx2"/>
                </a:solidFill>
              </a:defRPr>
            </a:lvl1pPr>
          </a:lstStyle>
          <a:p>
            <a:r>
              <a:rPr lang="ru-RU" b="1" dirty="0" smtClean="0"/>
              <a:t>ЗАГОЛОВОК: </a:t>
            </a:r>
            <a:r>
              <a:rPr lang="en-US" b="1" dirty="0" smtClean="0"/>
              <a:t>SEGOE UI</a:t>
            </a:r>
            <a:r>
              <a:rPr lang="ru-RU" b="1" dirty="0" smtClean="0"/>
              <a:t> </a:t>
            </a:r>
            <a:r>
              <a:rPr lang="en-US" b="1" dirty="0" smtClean="0"/>
              <a:t>BOLD, K=25</a:t>
            </a:r>
            <a:endParaRPr lang="ru-RU" dirty="0"/>
          </a:p>
        </p:txBody>
      </p:sp>
      <p:sp>
        <p:nvSpPr>
          <p:cNvPr id="10" name="Овал 9"/>
          <p:cNvSpPr/>
          <p:nvPr userDrawn="1"/>
        </p:nvSpPr>
        <p:spPr>
          <a:xfrm>
            <a:off x="606748" y="6453336"/>
            <a:ext cx="198000" cy="198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fld id="{3FFE5104-EAF0-4909-9766-194D6548180E}" type="slidenum">
              <a:rPr lang="ru-RU" sz="700" b="1" smtClean="0"/>
              <a:pPr algn="ctr"/>
              <a:t>‹#›</a:t>
            </a:fld>
            <a:endParaRPr lang="ru-RU" sz="700" b="1" dirty="0"/>
          </a:p>
        </p:txBody>
      </p:sp>
      <p:sp>
        <p:nvSpPr>
          <p:cNvPr id="13" name="Текст 44"/>
          <p:cNvSpPr>
            <a:spLocks noGrp="1"/>
          </p:cNvSpPr>
          <p:nvPr>
            <p:ph type="body" sz="quarter" idx="18" hasCustomPrompt="1"/>
          </p:nvPr>
        </p:nvSpPr>
        <p:spPr>
          <a:xfrm>
            <a:off x="916259" y="6453336"/>
            <a:ext cx="2816547" cy="252413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600">
                <a:solidFill>
                  <a:schemeClr val="tx2"/>
                </a:solidFill>
              </a:defRPr>
            </a:lvl1pPr>
            <a:lvl2pPr marL="457200" indent="0">
              <a:buNone/>
              <a:defRPr sz="600">
                <a:solidFill>
                  <a:schemeClr val="bg1"/>
                </a:solidFill>
              </a:defRPr>
            </a:lvl2pPr>
            <a:lvl3pPr marL="914400" indent="0">
              <a:buNone/>
              <a:defRPr sz="600">
                <a:solidFill>
                  <a:schemeClr val="bg1"/>
                </a:solidFill>
              </a:defRPr>
            </a:lvl3pPr>
            <a:lvl4pPr marL="1371600" indent="0">
              <a:buNone/>
              <a:defRPr sz="600">
                <a:solidFill>
                  <a:schemeClr val="bg1"/>
                </a:solidFill>
              </a:defRPr>
            </a:lvl4pPr>
            <a:lvl5pPr marL="1828800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SIBGENCO.RU Segoe UI Light, K=6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 smtClean="0"/>
              <a:t>SIBGENCO.RU Segoe UI Light, K=6</a:t>
            </a:r>
            <a:endParaRPr lang="ru-RU" dirty="0" smtClean="0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9" hasCustomPrompt="1"/>
          </p:nvPr>
        </p:nvSpPr>
        <p:spPr>
          <a:xfrm>
            <a:off x="1058863" y="2096852"/>
            <a:ext cx="3563937" cy="412254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1" baseline="0">
                <a:latin typeface="+mj-lt"/>
              </a:defRPr>
            </a:lvl1pPr>
            <a:lvl2pPr marL="0" indent="0">
              <a:buNone/>
              <a:defRPr sz="1200">
                <a:latin typeface="+mn-lt"/>
              </a:defRPr>
            </a:lvl2pPr>
            <a:lvl3pPr marL="914400" indent="0">
              <a:buNone/>
              <a:defRPr sz="1200">
                <a:latin typeface="+mj-lt"/>
              </a:defRPr>
            </a:lvl3pPr>
            <a:lvl4pPr marL="1371600" indent="0">
              <a:buNone/>
              <a:defRPr sz="1200">
                <a:latin typeface="+mj-lt"/>
              </a:defRPr>
            </a:lvl4pPr>
            <a:lvl5pPr marL="1828800" indent="0">
              <a:buNone/>
              <a:defRPr sz="1200">
                <a:latin typeface="+mj-lt"/>
              </a:defRPr>
            </a:lvl5pPr>
          </a:lstStyle>
          <a:p>
            <a:pPr lvl="0"/>
            <a:r>
              <a:rPr lang="ru-RU" dirty="0" smtClean="0"/>
              <a:t>Название раздела: </a:t>
            </a:r>
            <a:r>
              <a:rPr lang="en-US" dirty="0" smtClean="0"/>
              <a:t>Segoe UI, K=12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Название раздела: </a:t>
            </a:r>
            <a:r>
              <a:rPr lang="en-US" dirty="0" smtClean="0"/>
              <a:t>Segoe UI, K=12</a:t>
            </a:r>
            <a:endParaRPr lang="ru-RU" dirty="0" smtClean="0"/>
          </a:p>
          <a:p>
            <a:pPr lvl="0"/>
            <a:endParaRPr lang="ru-RU" dirty="0" smtClean="0"/>
          </a:p>
        </p:txBody>
      </p:sp>
      <p:sp>
        <p:nvSpPr>
          <p:cNvPr id="20" name="Текст 15"/>
          <p:cNvSpPr>
            <a:spLocks noGrp="1"/>
          </p:cNvSpPr>
          <p:nvPr>
            <p:ph type="body" sz="quarter" idx="20" hasCustomPrompt="1"/>
          </p:nvPr>
        </p:nvSpPr>
        <p:spPr>
          <a:xfrm>
            <a:off x="1058863" y="2517099"/>
            <a:ext cx="3563937" cy="63111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baseline="0">
                <a:latin typeface="+mn-lt"/>
              </a:defRPr>
            </a:lvl1pPr>
            <a:lvl2pPr marL="0" indent="0">
              <a:buNone/>
              <a:defRPr sz="1200">
                <a:latin typeface="+mn-lt"/>
              </a:defRPr>
            </a:lvl2pPr>
            <a:lvl3pPr marL="914400" indent="0">
              <a:buNone/>
              <a:defRPr sz="1200">
                <a:latin typeface="+mj-lt"/>
              </a:defRPr>
            </a:lvl3pPr>
            <a:lvl4pPr marL="1371600" indent="0">
              <a:buNone/>
              <a:defRPr sz="1200">
                <a:latin typeface="+mj-lt"/>
              </a:defRPr>
            </a:lvl4pPr>
            <a:lvl5pPr marL="1828800" indent="0">
              <a:buNone/>
              <a:defRPr sz="1200">
                <a:latin typeface="+mj-lt"/>
              </a:defRPr>
            </a:lvl5pPr>
          </a:lstStyle>
          <a:p>
            <a:pPr lvl="0"/>
            <a:r>
              <a:rPr lang="ru-RU" dirty="0" smtClean="0"/>
              <a:t>Текст: </a:t>
            </a:r>
            <a:r>
              <a:rPr lang="en-US" dirty="0" smtClean="0"/>
              <a:t>Segoe UI, K=12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UI, K=12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UI, K=12</a:t>
            </a:r>
          </a:p>
          <a:p>
            <a:pPr lvl="0"/>
            <a:endParaRPr lang="en-US" dirty="0" smtClean="0"/>
          </a:p>
        </p:txBody>
      </p:sp>
      <p:sp>
        <p:nvSpPr>
          <p:cNvPr id="37" name="Текст 15"/>
          <p:cNvSpPr>
            <a:spLocks noGrp="1"/>
          </p:cNvSpPr>
          <p:nvPr>
            <p:ph type="body" sz="quarter" idx="21" hasCustomPrompt="1"/>
          </p:nvPr>
        </p:nvSpPr>
        <p:spPr>
          <a:xfrm>
            <a:off x="1058863" y="3328597"/>
            <a:ext cx="3563937" cy="412254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1" baseline="0">
                <a:latin typeface="+mj-lt"/>
              </a:defRPr>
            </a:lvl1pPr>
            <a:lvl2pPr marL="0" indent="0">
              <a:buNone/>
              <a:defRPr sz="1200">
                <a:latin typeface="+mn-lt"/>
              </a:defRPr>
            </a:lvl2pPr>
            <a:lvl3pPr marL="914400" indent="0">
              <a:buNone/>
              <a:defRPr sz="1200">
                <a:latin typeface="+mj-lt"/>
              </a:defRPr>
            </a:lvl3pPr>
            <a:lvl4pPr marL="1371600" indent="0">
              <a:buNone/>
              <a:defRPr sz="1200">
                <a:latin typeface="+mj-lt"/>
              </a:defRPr>
            </a:lvl4pPr>
            <a:lvl5pPr marL="1828800" indent="0">
              <a:buNone/>
              <a:defRPr sz="1200">
                <a:latin typeface="+mj-lt"/>
              </a:defRPr>
            </a:lvl5pPr>
          </a:lstStyle>
          <a:p>
            <a:pPr lvl="0"/>
            <a:r>
              <a:rPr lang="ru-RU" dirty="0" smtClean="0"/>
              <a:t>Название раздела: </a:t>
            </a:r>
            <a:r>
              <a:rPr lang="en-US" dirty="0" smtClean="0"/>
              <a:t>Segoe UI, K=12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Название раздела: </a:t>
            </a:r>
            <a:r>
              <a:rPr lang="en-US" dirty="0" smtClean="0"/>
              <a:t>Segoe UI, K=12</a:t>
            </a:r>
            <a:endParaRPr lang="ru-RU" dirty="0" smtClean="0"/>
          </a:p>
          <a:p>
            <a:pPr lvl="0"/>
            <a:endParaRPr lang="ru-RU" dirty="0" smtClean="0"/>
          </a:p>
        </p:txBody>
      </p:sp>
      <p:sp>
        <p:nvSpPr>
          <p:cNvPr id="38" name="Текст 15"/>
          <p:cNvSpPr>
            <a:spLocks noGrp="1"/>
          </p:cNvSpPr>
          <p:nvPr>
            <p:ph type="body" sz="quarter" idx="22" hasCustomPrompt="1"/>
          </p:nvPr>
        </p:nvSpPr>
        <p:spPr>
          <a:xfrm>
            <a:off x="1058863" y="3748844"/>
            <a:ext cx="3563937" cy="63111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baseline="0">
                <a:latin typeface="+mn-lt"/>
              </a:defRPr>
            </a:lvl1pPr>
            <a:lvl2pPr marL="0" indent="0">
              <a:buNone/>
              <a:defRPr sz="1200">
                <a:latin typeface="+mn-lt"/>
              </a:defRPr>
            </a:lvl2pPr>
            <a:lvl3pPr marL="914400" indent="0">
              <a:buNone/>
              <a:defRPr sz="1200">
                <a:latin typeface="+mj-lt"/>
              </a:defRPr>
            </a:lvl3pPr>
            <a:lvl4pPr marL="1371600" indent="0">
              <a:buNone/>
              <a:defRPr sz="1200">
                <a:latin typeface="+mj-lt"/>
              </a:defRPr>
            </a:lvl4pPr>
            <a:lvl5pPr marL="1828800" indent="0">
              <a:buNone/>
              <a:defRPr sz="1200">
                <a:latin typeface="+mj-lt"/>
              </a:defRPr>
            </a:lvl5pPr>
          </a:lstStyle>
          <a:p>
            <a:pPr lvl="0"/>
            <a:r>
              <a:rPr lang="ru-RU" dirty="0" smtClean="0"/>
              <a:t>Текст: </a:t>
            </a:r>
            <a:r>
              <a:rPr lang="en-US" dirty="0" smtClean="0"/>
              <a:t>Segoe UI, K=12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UI, K=12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UI, K=12</a:t>
            </a:r>
          </a:p>
          <a:p>
            <a:pPr lvl="0"/>
            <a:endParaRPr lang="en-US" dirty="0" smtClean="0"/>
          </a:p>
        </p:txBody>
      </p:sp>
      <p:sp>
        <p:nvSpPr>
          <p:cNvPr id="39" name="Текст 15"/>
          <p:cNvSpPr>
            <a:spLocks noGrp="1"/>
          </p:cNvSpPr>
          <p:nvPr>
            <p:ph type="body" sz="quarter" idx="23" hasCustomPrompt="1"/>
          </p:nvPr>
        </p:nvSpPr>
        <p:spPr>
          <a:xfrm>
            <a:off x="1058863" y="4573598"/>
            <a:ext cx="3563937" cy="412254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1" baseline="0">
                <a:latin typeface="+mj-lt"/>
              </a:defRPr>
            </a:lvl1pPr>
            <a:lvl2pPr marL="0" indent="0">
              <a:buNone/>
              <a:defRPr sz="1200">
                <a:latin typeface="+mn-lt"/>
              </a:defRPr>
            </a:lvl2pPr>
            <a:lvl3pPr marL="914400" indent="0">
              <a:buNone/>
              <a:defRPr sz="1200">
                <a:latin typeface="+mj-lt"/>
              </a:defRPr>
            </a:lvl3pPr>
            <a:lvl4pPr marL="1371600" indent="0">
              <a:buNone/>
              <a:defRPr sz="1200">
                <a:latin typeface="+mj-lt"/>
              </a:defRPr>
            </a:lvl4pPr>
            <a:lvl5pPr marL="1828800" indent="0">
              <a:buNone/>
              <a:defRPr sz="1200">
                <a:latin typeface="+mj-lt"/>
              </a:defRPr>
            </a:lvl5pPr>
          </a:lstStyle>
          <a:p>
            <a:pPr lvl="0"/>
            <a:r>
              <a:rPr lang="ru-RU" dirty="0" smtClean="0"/>
              <a:t>Название раздела: </a:t>
            </a:r>
            <a:r>
              <a:rPr lang="en-US" dirty="0" smtClean="0"/>
              <a:t>Segoe UI, K=12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Название раздела: </a:t>
            </a:r>
            <a:r>
              <a:rPr lang="en-US" dirty="0" smtClean="0"/>
              <a:t>Segoe UI, K=12</a:t>
            </a:r>
            <a:endParaRPr lang="ru-RU" dirty="0" smtClean="0"/>
          </a:p>
          <a:p>
            <a:pPr lvl="0"/>
            <a:endParaRPr lang="ru-RU" dirty="0" smtClean="0"/>
          </a:p>
        </p:txBody>
      </p:sp>
      <p:sp>
        <p:nvSpPr>
          <p:cNvPr id="40" name="Текст 15"/>
          <p:cNvSpPr>
            <a:spLocks noGrp="1"/>
          </p:cNvSpPr>
          <p:nvPr>
            <p:ph type="body" sz="quarter" idx="24" hasCustomPrompt="1"/>
          </p:nvPr>
        </p:nvSpPr>
        <p:spPr>
          <a:xfrm>
            <a:off x="1058863" y="4993845"/>
            <a:ext cx="3563937" cy="63111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baseline="0">
                <a:latin typeface="+mn-lt"/>
              </a:defRPr>
            </a:lvl1pPr>
            <a:lvl2pPr marL="0" indent="0">
              <a:buNone/>
              <a:defRPr sz="1200">
                <a:latin typeface="+mn-lt"/>
              </a:defRPr>
            </a:lvl2pPr>
            <a:lvl3pPr marL="914400" indent="0">
              <a:buNone/>
              <a:defRPr sz="1200">
                <a:latin typeface="+mj-lt"/>
              </a:defRPr>
            </a:lvl3pPr>
            <a:lvl4pPr marL="1371600" indent="0">
              <a:buNone/>
              <a:defRPr sz="1200">
                <a:latin typeface="+mj-lt"/>
              </a:defRPr>
            </a:lvl4pPr>
            <a:lvl5pPr marL="1828800" indent="0">
              <a:buNone/>
              <a:defRPr sz="1200">
                <a:latin typeface="+mj-lt"/>
              </a:defRPr>
            </a:lvl5pPr>
          </a:lstStyle>
          <a:p>
            <a:pPr lvl="0"/>
            <a:r>
              <a:rPr lang="ru-RU" dirty="0" smtClean="0"/>
              <a:t>Текст: </a:t>
            </a:r>
            <a:r>
              <a:rPr lang="en-US" dirty="0" smtClean="0"/>
              <a:t>Segoe UI, K=12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UI, K=12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UI, K=12</a:t>
            </a:r>
          </a:p>
          <a:p>
            <a:pPr lvl="0"/>
            <a:endParaRPr lang="en-US" dirty="0" smtClean="0"/>
          </a:p>
        </p:txBody>
      </p:sp>
      <p:pic>
        <p:nvPicPr>
          <p:cNvPr id="42" name="Picture 4" descr="F:\! РАБОЧАЯ\DEZ,A\SGK\дом_цветной_2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077"/>
          <a:stretch/>
        </p:blipFill>
        <p:spPr bwMode="auto">
          <a:xfrm>
            <a:off x="4498363" y="4075731"/>
            <a:ext cx="4442269" cy="2782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5" descr="F:\! РАБОЧАЯ\DEZ,A\SGK\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0241" y="371160"/>
            <a:ext cx="1039499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81035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_MONOHR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quarter" idx="10" hasCustomPrompt="1"/>
          </p:nvPr>
        </p:nvSpPr>
        <p:spPr>
          <a:xfrm>
            <a:off x="611188" y="370756"/>
            <a:ext cx="4897437" cy="396404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>
                <a:solidFill>
                  <a:schemeClr val="tx2"/>
                </a:solidFill>
              </a:defRPr>
            </a:lvl2pPr>
            <a:lvl3pPr marL="914400" indent="0">
              <a:buNone/>
              <a:defRPr sz="1200">
                <a:solidFill>
                  <a:schemeClr val="tx2"/>
                </a:solidFill>
              </a:defRPr>
            </a:lvl3pPr>
            <a:lvl4pPr marL="1371600" indent="0">
              <a:buNone/>
              <a:defRPr sz="1200">
                <a:solidFill>
                  <a:schemeClr val="tx2"/>
                </a:solidFill>
              </a:defRPr>
            </a:lvl4pPr>
            <a:lvl5pPr marL="1828800" indent="0"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dirty="0" smtClean="0"/>
              <a:t>ЗАГОЛОВОК РАЗДЕЛА: </a:t>
            </a:r>
            <a:r>
              <a:rPr lang="en-US" dirty="0" smtClean="0"/>
              <a:t>SEGOE UI, K=12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ЗАГОЛОВОК РАЗДЕЛА: </a:t>
            </a:r>
            <a:r>
              <a:rPr lang="en-US" dirty="0" smtClean="0"/>
              <a:t>SEGOE UI, K=12</a:t>
            </a:r>
            <a:endParaRPr lang="ru-RU" dirty="0" smtClean="0"/>
          </a:p>
        </p:txBody>
      </p:sp>
      <p:sp>
        <p:nvSpPr>
          <p:cNvPr id="11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04367" y="1052855"/>
            <a:ext cx="7928446" cy="1036377"/>
          </a:xfrm>
        </p:spPr>
        <p:txBody>
          <a:bodyPr lIns="0" tIns="0" rIns="0" bIns="0" anchor="t" anchorCtr="0">
            <a:noAutofit/>
          </a:bodyPr>
          <a:lstStyle>
            <a:lvl1pPr algn="l">
              <a:defRPr lang="ru-RU" sz="2500" b="1" i="0" u="none" strike="noStrike" baseline="0" smtClean="0">
                <a:solidFill>
                  <a:schemeClr val="tx2"/>
                </a:solidFill>
              </a:defRPr>
            </a:lvl1pPr>
          </a:lstStyle>
          <a:p>
            <a:r>
              <a:rPr lang="ru-RU" b="1" dirty="0" smtClean="0"/>
              <a:t>ЗАГОЛОВОК: </a:t>
            </a:r>
            <a:r>
              <a:rPr lang="en-US" b="1" dirty="0" smtClean="0"/>
              <a:t>SEGOE UI</a:t>
            </a:r>
            <a:r>
              <a:rPr lang="ru-RU" b="1" dirty="0" smtClean="0"/>
              <a:t> </a:t>
            </a:r>
            <a:r>
              <a:rPr lang="en-US" b="1" dirty="0" smtClean="0"/>
              <a:t>BOLD, K=25</a:t>
            </a:r>
            <a:endParaRPr lang="ru-RU" dirty="0"/>
          </a:p>
        </p:txBody>
      </p:sp>
      <p:sp>
        <p:nvSpPr>
          <p:cNvPr id="10" name="Овал 9"/>
          <p:cNvSpPr/>
          <p:nvPr userDrawn="1"/>
        </p:nvSpPr>
        <p:spPr>
          <a:xfrm>
            <a:off x="606748" y="6453336"/>
            <a:ext cx="198000" cy="198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fld id="{3FFE5104-EAF0-4909-9766-194D6548180E}" type="slidenum">
              <a:rPr lang="ru-RU" sz="700" b="1" smtClean="0"/>
              <a:pPr algn="ctr"/>
              <a:t>‹#›</a:t>
            </a:fld>
            <a:endParaRPr lang="ru-RU" sz="700" b="1" dirty="0"/>
          </a:p>
        </p:txBody>
      </p:sp>
      <p:sp>
        <p:nvSpPr>
          <p:cNvPr id="13" name="Текст 44"/>
          <p:cNvSpPr>
            <a:spLocks noGrp="1"/>
          </p:cNvSpPr>
          <p:nvPr>
            <p:ph type="body" sz="quarter" idx="18" hasCustomPrompt="1"/>
          </p:nvPr>
        </p:nvSpPr>
        <p:spPr>
          <a:xfrm>
            <a:off x="916259" y="6453336"/>
            <a:ext cx="2816547" cy="252413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600">
                <a:solidFill>
                  <a:schemeClr val="tx2"/>
                </a:solidFill>
              </a:defRPr>
            </a:lvl1pPr>
            <a:lvl2pPr marL="457200" indent="0">
              <a:buNone/>
              <a:defRPr sz="600">
                <a:solidFill>
                  <a:schemeClr val="bg1"/>
                </a:solidFill>
              </a:defRPr>
            </a:lvl2pPr>
            <a:lvl3pPr marL="914400" indent="0">
              <a:buNone/>
              <a:defRPr sz="600">
                <a:solidFill>
                  <a:schemeClr val="bg1"/>
                </a:solidFill>
              </a:defRPr>
            </a:lvl3pPr>
            <a:lvl4pPr marL="1371600" indent="0">
              <a:buNone/>
              <a:defRPr sz="600">
                <a:solidFill>
                  <a:schemeClr val="bg1"/>
                </a:solidFill>
              </a:defRPr>
            </a:lvl4pPr>
            <a:lvl5pPr marL="1828800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SIBGENCO.RU Segoe UI Light, K=6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 smtClean="0"/>
              <a:t>SIBGENCO.RU Segoe UI Light, K=6</a:t>
            </a:r>
            <a:endParaRPr lang="ru-RU" dirty="0" smtClean="0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9" hasCustomPrompt="1"/>
          </p:nvPr>
        </p:nvSpPr>
        <p:spPr>
          <a:xfrm>
            <a:off x="1058863" y="2096852"/>
            <a:ext cx="3563937" cy="412254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1" baseline="0">
                <a:latin typeface="+mj-lt"/>
              </a:defRPr>
            </a:lvl1pPr>
            <a:lvl2pPr marL="0" indent="0">
              <a:buNone/>
              <a:defRPr sz="1200">
                <a:latin typeface="+mn-lt"/>
              </a:defRPr>
            </a:lvl2pPr>
            <a:lvl3pPr marL="914400" indent="0">
              <a:buNone/>
              <a:defRPr sz="1200">
                <a:latin typeface="+mj-lt"/>
              </a:defRPr>
            </a:lvl3pPr>
            <a:lvl4pPr marL="1371600" indent="0">
              <a:buNone/>
              <a:defRPr sz="1200">
                <a:latin typeface="+mj-lt"/>
              </a:defRPr>
            </a:lvl4pPr>
            <a:lvl5pPr marL="1828800" indent="0">
              <a:buNone/>
              <a:defRPr sz="1200">
                <a:latin typeface="+mj-lt"/>
              </a:defRPr>
            </a:lvl5pPr>
          </a:lstStyle>
          <a:p>
            <a:pPr lvl="0"/>
            <a:r>
              <a:rPr lang="ru-RU" dirty="0" smtClean="0"/>
              <a:t>Название раздела: </a:t>
            </a:r>
            <a:r>
              <a:rPr lang="en-US" dirty="0" smtClean="0"/>
              <a:t>Segoe UI, K=12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Название раздела: </a:t>
            </a:r>
            <a:r>
              <a:rPr lang="en-US" dirty="0" smtClean="0"/>
              <a:t>Segoe UI, K=12</a:t>
            </a:r>
            <a:endParaRPr lang="ru-RU" dirty="0" smtClean="0"/>
          </a:p>
          <a:p>
            <a:pPr lvl="0"/>
            <a:endParaRPr lang="ru-RU" dirty="0" smtClean="0"/>
          </a:p>
        </p:txBody>
      </p:sp>
      <p:sp>
        <p:nvSpPr>
          <p:cNvPr id="20" name="Текст 15"/>
          <p:cNvSpPr>
            <a:spLocks noGrp="1"/>
          </p:cNvSpPr>
          <p:nvPr>
            <p:ph type="body" sz="quarter" idx="20" hasCustomPrompt="1"/>
          </p:nvPr>
        </p:nvSpPr>
        <p:spPr>
          <a:xfrm>
            <a:off x="1058863" y="2517099"/>
            <a:ext cx="3563937" cy="63111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baseline="0">
                <a:latin typeface="+mn-lt"/>
              </a:defRPr>
            </a:lvl1pPr>
            <a:lvl2pPr marL="0" indent="0">
              <a:buNone/>
              <a:defRPr sz="1200">
                <a:latin typeface="+mn-lt"/>
              </a:defRPr>
            </a:lvl2pPr>
            <a:lvl3pPr marL="914400" indent="0">
              <a:buNone/>
              <a:defRPr sz="1200">
                <a:latin typeface="+mj-lt"/>
              </a:defRPr>
            </a:lvl3pPr>
            <a:lvl4pPr marL="1371600" indent="0">
              <a:buNone/>
              <a:defRPr sz="1200">
                <a:latin typeface="+mj-lt"/>
              </a:defRPr>
            </a:lvl4pPr>
            <a:lvl5pPr marL="1828800" indent="0">
              <a:buNone/>
              <a:defRPr sz="1200">
                <a:latin typeface="+mj-lt"/>
              </a:defRPr>
            </a:lvl5pPr>
          </a:lstStyle>
          <a:p>
            <a:pPr lvl="0"/>
            <a:r>
              <a:rPr lang="ru-RU" dirty="0" smtClean="0"/>
              <a:t>Текст: </a:t>
            </a:r>
            <a:r>
              <a:rPr lang="en-US" dirty="0" smtClean="0"/>
              <a:t>Segoe UI, K=12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UI, K=12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UI, K=12</a:t>
            </a:r>
          </a:p>
          <a:p>
            <a:pPr lvl="0"/>
            <a:endParaRPr lang="en-US" dirty="0" smtClean="0"/>
          </a:p>
        </p:txBody>
      </p:sp>
      <p:sp>
        <p:nvSpPr>
          <p:cNvPr id="37" name="Текст 15"/>
          <p:cNvSpPr>
            <a:spLocks noGrp="1"/>
          </p:cNvSpPr>
          <p:nvPr>
            <p:ph type="body" sz="quarter" idx="21" hasCustomPrompt="1"/>
          </p:nvPr>
        </p:nvSpPr>
        <p:spPr>
          <a:xfrm>
            <a:off x="1058863" y="3328597"/>
            <a:ext cx="3563937" cy="412254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1" baseline="0">
                <a:latin typeface="+mj-lt"/>
              </a:defRPr>
            </a:lvl1pPr>
            <a:lvl2pPr marL="0" indent="0">
              <a:buNone/>
              <a:defRPr sz="1200">
                <a:latin typeface="+mn-lt"/>
              </a:defRPr>
            </a:lvl2pPr>
            <a:lvl3pPr marL="914400" indent="0">
              <a:buNone/>
              <a:defRPr sz="1200">
                <a:latin typeface="+mj-lt"/>
              </a:defRPr>
            </a:lvl3pPr>
            <a:lvl4pPr marL="1371600" indent="0">
              <a:buNone/>
              <a:defRPr sz="1200">
                <a:latin typeface="+mj-lt"/>
              </a:defRPr>
            </a:lvl4pPr>
            <a:lvl5pPr marL="1828800" indent="0">
              <a:buNone/>
              <a:defRPr sz="1200">
                <a:latin typeface="+mj-lt"/>
              </a:defRPr>
            </a:lvl5pPr>
          </a:lstStyle>
          <a:p>
            <a:pPr lvl="0"/>
            <a:r>
              <a:rPr lang="ru-RU" dirty="0" smtClean="0"/>
              <a:t>Название раздела: </a:t>
            </a:r>
            <a:r>
              <a:rPr lang="en-US" dirty="0" smtClean="0"/>
              <a:t>Segoe UI, K=12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Название раздела: </a:t>
            </a:r>
            <a:r>
              <a:rPr lang="en-US" dirty="0" smtClean="0"/>
              <a:t>Segoe UI, K=12</a:t>
            </a:r>
            <a:endParaRPr lang="ru-RU" dirty="0" smtClean="0"/>
          </a:p>
          <a:p>
            <a:pPr lvl="0"/>
            <a:endParaRPr lang="ru-RU" dirty="0" smtClean="0"/>
          </a:p>
        </p:txBody>
      </p:sp>
      <p:sp>
        <p:nvSpPr>
          <p:cNvPr id="38" name="Текст 15"/>
          <p:cNvSpPr>
            <a:spLocks noGrp="1"/>
          </p:cNvSpPr>
          <p:nvPr>
            <p:ph type="body" sz="quarter" idx="22" hasCustomPrompt="1"/>
          </p:nvPr>
        </p:nvSpPr>
        <p:spPr>
          <a:xfrm>
            <a:off x="1058863" y="3748844"/>
            <a:ext cx="3563937" cy="63111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baseline="0">
                <a:latin typeface="+mn-lt"/>
              </a:defRPr>
            </a:lvl1pPr>
            <a:lvl2pPr marL="0" indent="0">
              <a:buNone/>
              <a:defRPr sz="1200">
                <a:latin typeface="+mn-lt"/>
              </a:defRPr>
            </a:lvl2pPr>
            <a:lvl3pPr marL="914400" indent="0">
              <a:buNone/>
              <a:defRPr sz="1200">
                <a:latin typeface="+mj-lt"/>
              </a:defRPr>
            </a:lvl3pPr>
            <a:lvl4pPr marL="1371600" indent="0">
              <a:buNone/>
              <a:defRPr sz="1200">
                <a:latin typeface="+mj-lt"/>
              </a:defRPr>
            </a:lvl4pPr>
            <a:lvl5pPr marL="1828800" indent="0">
              <a:buNone/>
              <a:defRPr sz="1200">
                <a:latin typeface="+mj-lt"/>
              </a:defRPr>
            </a:lvl5pPr>
          </a:lstStyle>
          <a:p>
            <a:pPr lvl="0"/>
            <a:r>
              <a:rPr lang="ru-RU" dirty="0" smtClean="0"/>
              <a:t>Текст: </a:t>
            </a:r>
            <a:r>
              <a:rPr lang="en-US" dirty="0" smtClean="0"/>
              <a:t>Segoe UI, K=12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UI, K=12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UI, K=12</a:t>
            </a:r>
          </a:p>
          <a:p>
            <a:pPr lvl="0"/>
            <a:endParaRPr lang="en-US" dirty="0" smtClean="0"/>
          </a:p>
        </p:txBody>
      </p:sp>
      <p:sp>
        <p:nvSpPr>
          <p:cNvPr id="39" name="Текст 15"/>
          <p:cNvSpPr>
            <a:spLocks noGrp="1"/>
          </p:cNvSpPr>
          <p:nvPr>
            <p:ph type="body" sz="quarter" idx="23" hasCustomPrompt="1"/>
          </p:nvPr>
        </p:nvSpPr>
        <p:spPr>
          <a:xfrm>
            <a:off x="1058863" y="4573598"/>
            <a:ext cx="3563937" cy="412254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1" baseline="0">
                <a:latin typeface="+mj-lt"/>
              </a:defRPr>
            </a:lvl1pPr>
            <a:lvl2pPr marL="0" indent="0">
              <a:buNone/>
              <a:defRPr sz="1200">
                <a:latin typeface="+mn-lt"/>
              </a:defRPr>
            </a:lvl2pPr>
            <a:lvl3pPr marL="914400" indent="0">
              <a:buNone/>
              <a:defRPr sz="1200">
                <a:latin typeface="+mj-lt"/>
              </a:defRPr>
            </a:lvl3pPr>
            <a:lvl4pPr marL="1371600" indent="0">
              <a:buNone/>
              <a:defRPr sz="1200">
                <a:latin typeface="+mj-lt"/>
              </a:defRPr>
            </a:lvl4pPr>
            <a:lvl5pPr marL="1828800" indent="0">
              <a:buNone/>
              <a:defRPr sz="1200">
                <a:latin typeface="+mj-lt"/>
              </a:defRPr>
            </a:lvl5pPr>
          </a:lstStyle>
          <a:p>
            <a:pPr lvl="0"/>
            <a:r>
              <a:rPr lang="ru-RU" dirty="0" smtClean="0"/>
              <a:t>Название раздела: </a:t>
            </a:r>
            <a:r>
              <a:rPr lang="en-US" dirty="0" smtClean="0"/>
              <a:t>Segoe UI, K=12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Название раздела: </a:t>
            </a:r>
            <a:r>
              <a:rPr lang="en-US" dirty="0" smtClean="0"/>
              <a:t>Segoe UI, K=12</a:t>
            </a:r>
            <a:endParaRPr lang="ru-RU" dirty="0" smtClean="0"/>
          </a:p>
          <a:p>
            <a:pPr lvl="0"/>
            <a:endParaRPr lang="ru-RU" dirty="0" smtClean="0"/>
          </a:p>
        </p:txBody>
      </p:sp>
      <p:sp>
        <p:nvSpPr>
          <p:cNvPr id="40" name="Текст 15"/>
          <p:cNvSpPr>
            <a:spLocks noGrp="1"/>
          </p:cNvSpPr>
          <p:nvPr>
            <p:ph type="body" sz="quarter" idx="24" hasCustomPrompt="1"/>
          </p:nvPr>
        </p:nvSpPr>
        <p:spPr>
          <a:xfrm>
            <a:off x="1058863" y="4993845"/>
            <a:ext cx="3563937" cy="63111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baseline="0">
                <a:latin typeface="+mn-lt"/>
              </a:defRPr>
            </a:lvl1pPr>
            <a:lvl2pPr marL="0" indent="0">
              <a:buNone/>
              <a:defRPr sz="1200">
                <a:latin typeface="+mn-lt"/>
              </a:defRPr>
            </a:lvl2pPr>
            <a:lvl3pPr marL="914400" indent="0">
              <a:buNone/>
              <a:defRPr sz="1200">
                <a:latin typeface="+mj-lt"/>
              </a:defRPr>
            </a:lvl3pPr>
            <a:lvl4pPr marL="1371600" indent="0">
              <a:buNone/>
              <a:defRPr sz="1200">
                <a:latin typeface="+mj-lt"/>
              </a:defRPr>
            </a:lvl4pPr>
            <a:lvl5pPr marL="1828800" indent="0">
              <a:buNone/>
              <a:defRPr sz="1200">
                <a:latin typeface="+mj-lt"/>
              </a:defRPr>
            </a:lvl5pPr>
          </a:lstStyle>
          <a:p>
            <a:pPr lvl="0"/>
            <a:r>
              <a:rPr lang="ru-RU" dirty="0" smtClean="0"/>
              <a:t>Текст: </a:t>
            </a:r>
            <a:r>
              <a:rPr lang="en-US" dirty="0" smtClean="0"/>
              <a:t>Segoe UI, K=12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UI, K=12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UI, K=12</a:t>
            </a:r>
          </a:p>
          <a:p>
            <a:pPr lvl="0"/>
            <a:endParaRPr lang="en-US" dirty="0" smtClean="0"/>
          </a:p>
        </p:txBody>
      </p:sp>
      <p:pic>
        <p:nvPicPr>
          <p:cNvPr id="17" name="Picture 5" descr="F:\! РАБОЧАЯ\DEZ,A\SGK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0241" y="371160"/>
            <a:ext cx="1039499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F:\! РАБОЧАЯ\DEZ,A\SGK\дом_монохром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077"/>
          <a:stretch/>
        </p:blipFill>
        <p:spPr bwMode="auto">
          <a:xfrm>
            <a:off x="4498363" y="4075731"/>
            <a:ext cx="4442269" cy="2782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87420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Шмуцтитул_RED_вариант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8"/>
          <p:cNvSpPr>
            <a:spLocks noGrp="1"/>
          </p:cNvSpPr>
          <p:nvPr>
            <p:ph type="body" sz="quarter" idx="10" hasCustomPrompt="1"/>
          </p:nvPr>
        </p:nvSpPr>
        <p:spPr>
          <a:xfrm>
            <a:off x="611188" y="370756"/>
            <a:ext cx="4897437" cy="396404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>
                <a:solidFill>
                  <a:schemeClr val="tx2"/>
                </a:solidFill>
              </a:defRPr>
            </a:lvl2pPr>
            <a:lvl3pPr marL="914400" indent="0">
              <a:buNone/>
              <a:defRPr sz="1200">
                <a:solidFill>
                  <a:schemeClr val="tx2"/>
                </a:solidFill>
              </a:defRPr>
            </a:lvl3pPr>
            <a:lvl4pPr marL="1371600" indent="0">
              <a:buNone/>
              <a:defRPr sz="1200">
                <a:solidFill>
                  <a:schemeClr val="tx2"/>
                </a:solidFill>
              </a:defRPr>
            </a:lvl4pPr>
            <a:lvl5pPr marL="1828800" indent="0"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dirty="0" smtClean="0"/>
              <a:t>НАЗВАНИЕ ПРЕЗЕНТАЦИИ: </a:t>
            </a:r>
            <a:r>
              <a:rPr lang="en-US" dirty="0" smtClean="0"/>
              <a:t>SEGOE UI, K=12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НАЗВАНИЕ ПРЕЗЕНТАЦИИ: </a:t>
            </a:r>
            <a:r>
              <a:rPr lang="en-US" dirty="0" smtClean="0"/>
              <a:t>SEGOE UI, K=12</a:t>
            </a:r>
            <a:endParaRPr lang="ru-RU" dirty="0" smtClean="0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0" y="1052513"/>
            <a:ext cx="9144000" cy="58054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F:\! РАБОЧАЯ\DEZ,A\SGK\mono_1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47" b="14208"/>
          <a:stretch/>
        </p:blipFill>
        <p:spPr bwMode="auto">
          <a:xfrm>
            <a:off x="5436097" y="3789041"/>
            <a:ext cx="3707904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04367" y="1810811"/>
            <a:ext cx="4904258" cy="1432421"/>
          </a:xfrm>
        </p:spPr>
        <p:txBody>
          <a:bodyPr lIns="0" tIns="0" rIns="0" bIns="0" anchor="t" anchorCtr="0">
            <a:noAutofit/>
          </a:bodyPr>
          <a:lstStyle>
            <a:lvl1pPr algn="l">
              <a:defRPr lang="ru-RU" sz="2700" b="1" i="0" u="none" strike="noStrike" baseline="0" smtClean="0">
                <a:solidFill>
                  <a:schemeClr val="bg1"/>
                </a:solidFill>
              </a:defRPr>
            </a:lvl1pPr>
          </a:lstStyle>
          <a:p>
            <a:r>
              <a:rPr lang="ru-RU" b="1" dirty="0" smtClean="0"/>
              <a:t>ШМУЦТИТУЛ: </a:t>
            </a:r>
            <a:r>
              <a:rPr lang="en-US" b="1" dirty="0" smtClean="0"/>
              <a:t>SEGOE UI</a:t>
            </a:r>
            <a:r>
              <a:rPr lang="ru-RU" b="1" dirty="0" smtClean="0"/>
              <a:t> </a:t>
            </a:r>
            <a:r>
              <a:rPr lang="en-US" b="1" dirty="0" smtClean="0"/>
              <a:t>BOLD, K=2</a:t>
            </a:r>
            <a:r>
              <a:rPr lang="ru-RU" b="1" dirty="0" smtClean="0"/>
              <a:t>7</a:t>
            </a:r>
            <a:endParaRPr lang="ru-RU" dirty="0"/>
          </a:p>
        </p:txBody>
      </p:sp>
      <p:pic>
        <p:nvPicPr>
          <p:cNvPr id="12" name="Picture 5" descr="F:\! РАБОЧАЯ\DEZ,A\SGK\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0241" y="371160"/>
            <a:ext cx="1039499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63705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Шмуцтитул_RED_вариант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 userDrawn="1"/>
        </p:nvSpPr>
        <p:spPr>
          <a:xfrm>
            <a:off x="0" y="1"/>
            <a:ext cx="9144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04367" y="1810811"/>
            <a:ext cx="4904258" cy="1432421"/>
          </a:xfrm>
        </p:spPr>
        <p:txBody>
          <a:bodyPr lIns="0" tIns="0" rIns="0" bIns="0" anchor="t" anchorCtr="0">
            <a:noAutofit/>
          </a:bodyPr>
          <a:lstStyle>
            <a:lvl1pPr algn="l">
              <a:defRPr lang="ru-RU" sz="2700" b="1" i="0" u="none" strike="noStrike" baseline="0" smtClean="0">
                <a:solidFill>
                  <a:schemeClr val="bg1"/>
                </a:solidFill>
              </a:defRPr>
            </a:lvl1pPr>
          </a:lstStyle>
          <a:p>
            <a:r>
              <a:rPr lang="ru-RU" b="1" dirty="0" smtClean="0"/>
              <a:t>ШМУЦТИТУЛ: </a:t>
            </a:r>
            <a:r>
              <a:rPr lang="en-US" b="1" dirty="0" smtClean="0"/>
              <a:t>SEGOE UI</a:t>
            </a:r>
            <a:r>
              <a:rPr lang="ru-RU" b="1" dirty="0" smtClean="0"/>
              <a:t> </a:t>
            </a:r>
            <a:r>
              <a:rPr lang="en-US" b="1" dirty="0" smtClean="0"/>
              <a:t>BOLD, K=2</a:t>
            </a:r>
            <a:r>
              <a:rPr lang="ru-RU" b="1" dirty="0" smtClean="0"/>
              <a:t>7</a:t>
            </a:r>
            <a:endParaRPr lang="ru-RU" dirty="0"/>
          </a:p>
        </p:txBody>
      </p:sp>
      <p:pic>
        <p:nvPicPr>
          <p:cNvPr id="8195" name="Picture 3" descr="F:\! РАБОЧАЯ\DEZ,A\SGK\дом прозрачный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8" b="45555"/>
          <a:stretch/>
        </p:blipFill>
        <p:spPr bwMode="auto">
          <a:xfrm>
            <a:off x="0" y="4761148"/>
            <a:ext cx="7308304" cy="209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F:\! РАБОЧАЯ\DEZ,A\SGK\дуга_красная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3762" y="0"/>
            <a:ext cx="21668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90322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овый блок_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 userDrawn="1"/>
        </p:nvSpPr>
        <p:spPr>
          <a:xfrm>
            <a:off x="0" y="1"/>
            <a:ext cx="9144000" cy="7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0" hasCustomPrompt="1"/>
          </p:nvPr>
        </p:nvSpPr>
        <p:spPr>
          <a:xfrm>
            <a:off x="611188" y="347896"/>
            <a:ext cx="6048375" cy="349245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200">
                <a:solidFill>
                  <a:schemeClr val="tx2"/>
                </a:solidFill>
              </a:defRPr>
            </a:lvl2pPr>
            <a:lvl3pPr marL="914400" indent="0">
              <a:buNone/>
              <a:defRPr sz="1200">
                <a:solidFill>
                  <a:schemeClr val="tx2"/>
                </a:solidFill>
              </a:defRPr>
            </a:lvl3pPr>
            <a:lvl4pPr marL="1371600" indent="0">
              <a:buNone/>
              <a:defRPr sz="1200">
                <a:solidFill>
                  <a:schemeClr val="tx2"/>
                </a:solidFill>
              </a:defRPr>
            </a:lvl4pPr>
            <a:lvl5pPr marL="1828800" indent="0"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dirty="0" smtClean="0"/>
              <a:t>ЗАГОЛОВОК РАЗДЕЛА: </a:t>
            </a:r>
            <a:r>
              <a:rPr lang="en-US" dirty="0" smtClean="0"/>
              <a:t>SEGOE UI, K=1</a:t>
            </a:r>
            <a:r>
              <a:rPr lang="ru-RU" dirty="0" smtClean="0"/>
              <a:t>0</a:t>
            </a:r>
            <a:endParaRPr lang="en-US" dirty="0" smtClean="0"/>
          </a:p>
        </p:txBody>
      </p:sp>
      <p:sp>
        <p:nvSpPr>
          <p:cNvPr id="11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04367" y="1052855"/>
            <a:ext cx="7920522" cy="1036377"/>
          </a:xfrm>
        </p:spPr>
        <p:txBody>
          <a:bodyPr lIns="0" tIns="0" rIns="0" bIns="0" anchor="t" anchorCtr="0">
            <a:noAutofit/>
          </a:bodyPr>
          <a:lstStyle>
            <a:lvl1pPr algn="l">
              <a:defRPr lang="ru-RU" sz="2500" b="1" i="0" u="none" strike="noStrike" baseline="0" smtClean="0">
                <a:solidFill>
                  <a:schemeClr val="tx2"/>
                </a:solidFill>
              </a:defRPr>
            </a:lvl1pPr>
          </a:lstStyle>
          <a:p>
            <a:r>
              <a:rPr lang="ru-RU" b="1" dirty="0" smtClean="0"/>
              <a:t>ЗАГОЛОВОК: </a:t>
            </a:r>
            <a:r>
              <a:rPr lang="en-US" b="1" dirty="0" smtClean="0"/>
              <a:t>SEGOE UI</a:t>
            </a:r>
            <a:r>
              <a:rPr lang="ru-RU" b="1" dirty="0" smtClean="0"/>
              <a:t> </a:t>
            </a:r>
            <a:r>
              <a:rPr lang="en-US" b="1" dirty="0" smtClean="0"/>
              <a:t>BOLD, K=25</a:t>
            </a:r>
            <a:endParaRPr lang="ru-RU" dirty="0"/>
          </a:p>
        </p:txBody>
      </p:sp>
      <p:sp>
        <p:nvSpPr>
          <p:cNvPr id="10" name="Овал 9"/>
          <p:cNvSpPr/>
          <p:nvPr userDrawn="1"/>
        </p:nvSpPr>
        <p:spPr>
          <a:xfrm>
            <a:off x="606748" y="6453336"/>
            <a:ext cx="198000" cy="198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fld id="{3FFE5104-EAF0-4909-9766-194D6548180E}" type="slidenum">
              <a:rPr lang="ru-RU" sz="700" b="1" smtClean="0"/>
              <a:pPr algn="ctr"/>
              <a:t>‹#›</a:t>
            </a:fld>
            <a:endParaRPr lang="ru-RU" sz="700" b="1" dirty="0"/>
          </a:p>
        </p:txBody>
      </p:sp>
      <p:sp>
        <p:nvSpPr>
          <p:cNvPr id="13" name="Текст 44"/>
          <p:cNvSpPr>
            <a:spLocks noGrp="1"/>
          </p:cNvSpPr>
          <p:nvPr>
            <p:ph type="body" sz="quarter" idx="18" hasCustomPrompt="1"/>
          </p:nvPr>
        </p:nvSpPr>
        <p:spPr>
          <a:xfrm>
            <a:off x="916259" y="6453336"/>
            <a:ext cx="2816547" cy="252413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600">
                <a:solidFill>
                  <a:schemeClr val="tx2"/>
                </a:solidFill>
              </a:defRPr>
            </a:lvl1pPr>
            <a:lvl2pPr marL="457200" indent="0">
              <a:buNone/>
              <a:defRPr sz="600">
                <a:solidFill>
                  <a:schemeClr val="bg1"/>
                </a:solidFill>
              </a:defRPr>
            </a:lvl2pPr>
            <a:lvl3pPr marL="914400" indent="0">
              <a:buNone/>
              <a:defRPr sz="600">
                <a:solidFill>
                  <a:schemeClr val="bg1"/>
                </a:solidFill>
              </a:defRPr>
            </a:lvl3pPr>
            <a:lvl4pPr marL="1371600" indent="0">
              <a:buNone/>
              <a:defRPr sz="600">
                <a:solidFill>
                  <a:schemeClr val="bg1"/>
                </a:solidFill>
              </a:defRPr>
            </a:lvl4pPr>
            <a:lvl5pPr marL="1828800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SIBGENCO.RU Segoe UI Light, K=6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 smtClean="0"/>
              <a:t>SIBGENCO.RU Segoe UI Light, K=6</a:t>
            </a:r>
            <a:endParaRPr lang="ru-RU" dirty="0" smtClean="0"/>
          </a:p>
        </p:txBody>
      </p:sp>
      <p:sp>
        <p:nvSpPr>
          <p:cNvPr id="20" name="Текст 15"/>
          <p:cNvSpPr>
            <a:spLocks noGrp="1"/>
          </p:cNvSpPr>
          <p:nvPr>
            <p:ph type="body" sz="quarter" idx="20" hasCustomPrompt="1"/>
          </p:nvPr>
        </p:nvSpPr>
        <p:spPr>
          <a:xfrm>
            <a:off x="610717" y="2096852"/>
            <a:ext cx="1873721" cy="4248386"/>
          </a:xfrm>
        </p:spPr>
        <p:txBody>
          <a:bodyPr lIns="0" tIns="0" rIns="0" bIns="0">
            <a:noAutofit/>
          </a:bodyPr>
          <a:lstStyle>
            <a:lvl1pPr marL="180975" marR="0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 b="0" baseline="0">
                <a:latin typeface="+mn-lt"/>
              </a:defRPr>
            </a:lvl1pPr>
            <a:lvl2pPr marL="0" indent="0">
              <a:buNone/>
              <a:defRPr sz="1200">
                <a:latin typeface="+mn-lt"/>
              </a:defRPr>
            </a:lvl2pPr>
            <a:lvl3pPr marL="914400" indent="0">
              <a:buNone/>
              <a:defRPr sz="1200">
                <a:latin typeface="+mj-lt"/>
              </a:defRPr>
            </a:lvl3pPr>
            <a:lvl4pPr marL="1371600" indent="0">
              <a:buNone/>
              <a:defRPr sz="1200">
                <a:latin typeface="+mj-lt"/>
              </a:defRPr>
            </a:lvl4pPr>
            <a:lvl5pPr marL="1828800" indent="0">
              <a:buNone/>
              <a:defRPr sz="1200">
                <a:latin typeface="+mj-lt"/>
              </a:defRPr>
            </a:lvl5pPr>
          </a:lstStyle>
          <a:p>
            <a:pPr lvl="0"/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  <a:endParaRPr lang="ru-RU" dirty="0" smtClean="0"/>
          </a:p>
          <a:p>
            <a:pPr lvl="0"/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  <a:endParaRPr lang="ru-RU" dirty="0" smtClean="0"/>
          </a:p>
          <a:p>
            <a:pPr marL="180975" marR="0" lvl="0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  <a:endParaRPr lang="ru-RU" dirty="0" smtClean="0"/>
          </a:p>
          <a:p>
            <a:pPr marL="180975" marR="0" lvl="0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  <a:endParaRPr lang="ru-RU" dirty="0" smtClean="0"/>
          </a:p>
          <a:p>
            <a:pPr marL="180975" marR="0" lvl="0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  <a:endParaRPr lang="ru-RU" dirty="0" smtClean="0"/>
          </a:p>
          <a:p>
            <a:pPr marL="180975" marR="0" lvl="0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  <a:endParaRPr lang="ru-RU" dirty="0" smtClean="0"/>
          </a:p>
          <a:p>
            <a:pPr marL="180975" marR="0" lvl="0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  <a:endParaRPr lang="ru-RU" dirty="0" smtClean="0"/>
          </a:p>
          <a:p>
            <a:pPr lvl="0"/>
            <a:endParaRPr lang="en-US" dirty="0" smtClean="0"/>
          </a:p>
        </p:txBody>
      </p:sp>
      <p:sp>
        <p:nvSpPr>
          <p:cNvPr id="18" name="Текст 44"/>
          <p:cNvSpPr>
            <a:spLocks noGrp="1"/>
          </p:cNvSpPr>
          <p:nvPr>
            <p:ph type="body" sz="quarter" idx="25" hasCustomPrompt="1"/>
          </p:nvPr>
        </p:nvSpPr>
        <p:spPr>
          <a:xfrm>
            <a:off x="7667625" y="6453336"/>
            <a:ext cx="865188" cy="252413"/>
          </a:xfrm>
        </p:spPr>
        <p:txBody>
          <a:bodyPr lIns="0" tIns="0" rIns="0" bIns="0"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600">
                <a:solidFill>
                  <a:schemeClr val="tx2"/>
                </a:solidFill>
              </a:defRPr>
            </a:lvl1pPr>
            <a:lvl2pPr marL="457200" indent="0">
              <a:buNone/>
              <a:defRPr sz="600">
                <a:solidFill>
                  <a:schemeClr val="bg1"/>
                </a:solidFill>
              </a:defRPr>
            </a:lvl2pPr>
            <a:lvl3pPr marL="914400" indent="0">
              <a:buNone/>
              <a:defRPr sz="600">
                <a:solidFill>
                  <a:schemeClr val="bg1"/>
                </a:solidFill>
              </a:defRPr>
            </a:lvl3pPr>
            <a:lvl4pPr marL="1371600" indent="0">
              <a:buNone/>
              <a:defRPr sz="600">
                <a:solidFill>
                  <a:schemeClr val="bg1"/>
                </a:solidFill>
              </a:defRPr>
            </a:lvl4pPr>
            <a:lvl5pPr marL="1828800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 smtClean="0"/>
              <a:t>Санкт-Петербург 2016</a:t>
            </a:r>
            <a:r>
              <a:rPr lang="en-US" dirty="0" smtClean="0"/>
              <a:t> Segoe UI Light, K=6</a:t>
            </a:r>
            <a:endParaRPr lang="ru-RU" dirty="0" smtClean="0"/>
          </a:p>
        </p:txBody>
      </p:sp>
      <p:sp>
        <p:nvSpPr>
          <p:cNvPr id="19" name="Текст 15"/>
          <p:cNvSpPr>
            <a:spLocks noGrp="1"/>
          </p:cNvSpPr>
          <p:nvPr>
            <p:ph type="body" sz="quarter" idx="26" hasCustomPrompt="1"/>
          </p:nvPr>
        </p:nvSpPr>
        <p:spPr>
          <a:xfrm>
            <a:off x="2630018" y="2096852"/>
            <a:ext cx="1870546" cy="4248386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baseline="0">
                <a:latin typeface="+mn-lt"/>
              </a:defRPr>
            </a:lvl1pPr>
            <a:lvl2pPr marL="0" indent="0">
              <a:buNone/>
              <a:defRPr sz="1200">
                <a:latin typeface="+mn-lt"/>
              </a:defRPr>
            </a:lvl2pPr>
            <a:lvl3pPr marL="914400" indent="0">
              <a:buNone/>
              <a:defRPr sz="1200">
                <a:latin typeface="+mj-lt"/>
              </a:defRPr>
            </a:lvl3pPr>
            <a:lvl4pPr marL="1371600" indent="0">
              <a:buNone/>
              <a:defRPr sz="1200">
                <a:latin typeface="+mj-lt"/>
              </a:defRPr>
            </a:lvl4pPr>
            <a:lvl5pPr marL="1828800" indent="0">
              <a:buNone/>
              <a:defRPr sz="1200">
                <a:latin typeface="+mj-lt"/>
              </a:defRPr>
            </a:lvl5pPr>
          </a:lstStyle>
          <a:p>
            <a:pPr lvl="0"/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  <a:endParaRPr lang="ru-RU" dirty="0" smtClean="0"/>
          </a:p>
          <a:p>
            <a:pPr lvl="0"/>
            <a:endParaRPr lang="ru-RU" dirty="0" smtClean="0"/>
          </a:p>
        </p:txBody>
      </p:sp>
      <p:sp>
        <p:nvSpPr>
          <p:cNvPr id="23" name="Текст 15"/>
          <p:cNvSpPr>
            <a:spLocks noGrp="1"/>
          </p:cNvSpPr>
          <p:nvPr>
            <p:ph type="body" sz="quarter" idx="27" hasCustomPrompt="1"/>
          </p:nvPr>
        </p:nvSpPr>
        <p:spPr>
          <a:xfrm>
            <a:off x="4644556" y="2096852"/>
            <a:ext cx="1873721" cy="4248386"/>
          </a:xfrm>
        </p:spPr>
        <p:txBody>
          <a:bodyPr lIns="0" tIns="0" rIns="0" bIns="0">
            <a:noAutofit/>
          </a:bodyPr>
          <a:lstStyle>
            <a:lvl1pPr marL="180975" marR="0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 b="0" baseline="0">
                <a:latin typeface="+mn-lt"/>
              </a:defRPr>
            </a:lvl1pPr>
            <a:lvl2pPr marL="0" indent="0">
              <a:buNone/>
              <a:defRPr sz="1200">
                <a:latin typeface="+mn-lt"/>
              </a:defRPr>
            </a:lvl2pPr>
            <a:lvl3pPr marL="914400" indent="0">
              <a:buNone/>
              <a:defRPr sz="1200">
                <a:latin typeface="+mj-lt"/>
              </a:defRPr>
            </a:lvl3pPr>
            <a:lvl4pPr marL="1371600" indent="0">
              <a:buNone/>
              <a:defRPr sz="1200">
                <a:latin typeface="+mj-lt"/>
              </a:defRPr>
            </a:lvl4pPr>
            <a:lvl5pPr marL="1828800" indent="0">
              <a:buNone/>
              <a:defRPr sz="1200">
                <a:latin typeface="+mj-lt"/>
              </a:defRPr>
            </a:lvl5pPr>
          </a:lstStyle>
          <a:p>
            <a:pPr lvl="0"/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  <a:endParaRPr lang="ru-RU" dirty="0" smtClean="0"/>
          </a:p>
          <a:p>
            <a:pPr lvl="0"/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  <a:endParaRPr lang="ru-RU" dirty="0" smtClean="0"/>
          </a:p>
          <a:p>
            <a:pPr marL="180975" marR="0" lvl="0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  <a:endParaRPr lang="ru-RU" dirty="0" smtClean="0"/>
          </a:p>
          <a:p>
            <a:pPr marL="180975" marR="0" lvl="0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  <a:endParaRPr lang="ru-RU" dirty="0" smtClean="0"/>
          </a:p>
          <a:p>
            <a:pPr marL="180975" marR="0" lvl="0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  <a:endParaRPr lang="ru-RU" dirty="0" smtClean="0"/>
          </a:p>
          <a:p>
            <a:pPr marL="180975" marR="0" lvl="0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  <a:endParaRPr lang="ru-RU" dirty="0" smtClean="0"/>
          </a:p>
          <a:p>
            <a:pPr marL="180975" marR="0" lvl="0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  <a:endParaRPr lang="ru-RU" dirty="0" smtClean="0"/>
          </a:p>
          <a:p>
            <a:pPr lvl="0"/>
            <a:endParaRPr lang="en-US" dirty="0" smtClean="0"/>
          </a:p>
        </p:txBody>
      </p:sp>
      <p:sp>
        <p:nvSpPr>
          <p:cNvPr id="24" name="Текст 15"/>
          <p:cNvSpPr>
            <a:spLocks noGrp="1"/>
          </p:cNvSpPr>
          <p:nvPr>
            <p:ph type="body" sz="quarter" idx="28" hasCustomPrompt="1"/>
          </p:nvPr>
        </p:nvSpPr>
        <p:spPr>
          <a:xfrm>
            <a:off x="6663857" y="2096852"/>
            <a:ext cx="1870546" cy="4248386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baseline="0">
                <a:latin typeface="+mn-lt"/>
              </a:defRPr>
            </a:lvl1pPr>
            <a:lvl2pPr marL="0" indent="0">
              <a:buNone/>
              <a:defRPr sz="1200">
                <a:latin typeface="+mn-lt"/>
              </a:defRPr>
            </a:lvl2pPr>
            <a:lvl3pPr marL="914400" indent="0">
              <a:buNone/>
              <a:defRPr sz="1200">
                <a:latin typeface="+mj-lt"/>
              </a:defRPr>
            </a:lvl3pPr>
            <a:lvl4pPr marL="1371600" indent="0">
              <a:buNone/>
              <a:defRPr sz="1200">
                <a:latin typeface="+mj-lt"/>
              </a:defRPr>
            </a:lvl4pPr>
            <a:lvl5pPr marL="1828800" indent="0">
              <a:buNone/>
              <a:defRPr sz="1200">
                <a:latin typeface="+mj-lt"/>
              </a:defRPr>
            </a:lvl5pPr>
          </a:lstStyle>
          <a:p>
            <a:pPr lvl="0"/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  <a:endParaRPr lang="ru-RU" dirty="0" smtClean="0"/>
          </a:p>
          <a:p>
            <a:pPr lvl="0"/>
            <a:endParaRPr lang="ru-RU" dirty="0" smtClean="0"/>
          </a:p>
        </p:txBody>
      </p:sp>
      <p:pic>
        <p:nvPicPr>
          <p:cNvPr id="14" name="Picture 2" descr="F:\! РАБОЧАЯ\DEZ,A\SGK\logo_белое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5999" y="177241"/>
            <a:ext cx="1008890" cy="396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18288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екстовый блок_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 userDrawn="1"/>
        </p:nvSpPr>
        <p:spPr>
          <a:xfrm>
            <a:off x="0" y="1"/>
            <a:ext cx="9144000" cy="7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04367" y="1052855"/>
            <a:ext cx="7920522" cy="1036377"/>
          </a:xfrm>
        </p:spPr>
        <p:txBody>
          <a:bodyPr lIns="0" tIns="0" rIns="0" bIns="0" anchor="t" anchorCtr="0">
            <a:noAutofit/>
          </a:bodyPr>
          <a:lstStyle>
            <a:lvl1pPr algn="l">
              <a:defRPr lang="ru-RU" sz="2500" b="1" i="0" u="none" strike="noStrike" baseline="0" smtClean="0">
                <a:solidFill>
                  <a:schemeClr val="tx2"/>
                </a:solidFill>
              </a:defRPr>
            </a:lvl1pPr>
          </a:lstStyle>
          <a:p>
            <a:r>
              <a:rPr lang="ru-RU" b="1" dirty="0" smtClean="0"/>
              <a:t>ЗАГОЛОВОК: </a:t>
            </a:r>
            <a:r>
              <a:rPr lang="en-US" b="1" dirty="0" smtClean="0"/>
              <a:t>SEGOE UI</a:t>
            </a:r>
            <a:r>
              <a:rPr lang="ru-RU" b="1" dirty="0" smtClean="0"/>
              <a:t> </a:t>
            </a:r>
            <a:r>
              <a:rPr lang="en-US" b="1" dirty="0" smtClean="0"/>
              <a:t>BOLD, K=25</a:t>
            </a:r>
            <a:endParaRPr lang="ru-RU" dirty="0"/>
          </a:p>
        </p:txBody>
      </p:sp>
      <p:sp>
        <p:nvSpPr>
          <p:cNvPr id="10" name="Овал 9"/>
          <p:cNvSpPr/>
          <p:nvPr userDrawn="1"/>
        </p:nvSpPr>
        <p:spPr>
          <a:xfrm>
            <a:off x="606748" y="6453336"/>
            <a:ext cx="198000" cy="198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fld id="{3FFE5104-EAF0-4909-9766-194D6548180E}" type="slidenum">
              <a:rPr lang="ru-RU" sz="700" b="1" smtClean="0"/>
              <a:pPr algn="ctr"/>
              <a:t>‹#›</a:t>
            </a:fld>
            <a:endParaRPr lang="ru-RU" sz="700" b="1" dirty="0"/>
          </a:p>
        </p:txBody>
      </p:sp>
      <p:sp>
        <p:nvSpPr>
          <p:cNvPr id="13" name="Текст 44"/>
          <p:cNvSpPr>
            <a:spLocks noGrp="1"/>
          </p:cNvSpPr>
          <p:nvPr>
            <p:ph type="body" sz="quarter" idx="18" hasCustomPrompt="1"/>
          </p:nvPr>
        </p:nvSpPr>
        <p:spPr>
          <a:xfrm>
            <a:off x="916259" y="6453336"/>
            <a:ext cx="2816547" cy="252413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600">
                <a:solidFill>
                  <a:schemeClr val="tx2"/>
                </a:solidFill>
              </a:defRPr>
            </a:lvl1pPr>
            <a:lvl2pPr marL="457200" indent="0">
              <a:buNone/>
              <a:defRPr sz="600">
                <a:solidFill>
                  <a:schemeClr val="bg1"/>
                </a:solidFill>
              </a:defRPr>
            </a:lvl2pPr>
            <a:lvl3pPr marL="914400" indent="0">
              <a:buNone/>
              <a:defRPr sz="600">
                <a:solidFill>
                  <a:schemeClr val="bg1"/>
                </a:solidFill>
              </a:defRPr>
            </a:lvl3pPr>
            <a:lvl4pPr marL="1371600" indent="0">
              <a:buNone/>
              <a:defRPr sz="600">
                <a:solidFill>
                  <a:schemeClr val="bg1"/>
                </a:solidFill>
              </a:defRPr>
            </a:lvl4pPr>
            <a:lvl5pPr marL="1828800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SIBGENCO.RU Segoe UI Light, K=6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 smtClean="0"/>
              <a:t>SIBGENCO.RU Segoe UI Light, K=6</a:t>
            </a:r>
            <a:endParaRPr lang="ru-RU" dirty="0" smtClean="0"/>
          </a:p>
        </p:txBody>
      </p:sp>
      <p:sp>
        <p:nvSpPr>
          <p:cNvPr id="20" name="Текст 15"/>
          <p:cNvSpPr>
            <a:spLocks noGrp="1"/>
          </p:cNvSpPr>
          <p:nvPr>
            <p:ph type="body" sz="quarter" idx="20" hasCustomPrompt="1"/>
          </p:nvPr>
        </p:nvSpPr>
        <p:spPr>
          <a:xfrm>
            <a:off x="610717" y="2096852"/>
            <a:ext cx="1873721" cy="4248386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1" baseline="0">
                <a:latin typeface="+mj-lt"/>
              </a:defRPr>
            </a:lvl1pPr>
            <a:lvl2pPr marL="0" indent="0">
              <a:buNone/>
              <a:defRPr sz="1200">
                <a:latin typeface="+mn-lt"/>
              </a:defRPr>
            </a:lvl2pPr>
            <a:lvl3pPr marL="914400" indent="0">
              <a:buNone/>
              <a:defRPr sz="1200">
                <a:latin typeface="+mj-lt"/>
              </a:defRPr>
            </a:lvl3pPr>
            <a:lvl4pPr marL="1371600" indent="0">
              <a:buNone/>
              <a:defRPr sz="1200">
                <a:latin typeface="+mj-lt"/>
              </a:defRPr>
            </a:lvl4pPr>
            <a:lvl5pPr marL="1828800" indent="0">
              <a:buNone/>
              <a:defRPr sz="1200">
                <a:latin typeface="+mj-lt"/>
              </a:defRPr>
            </a:lvl5pPr>
          </a:lstStyle>
          <a:p>
            <a:pPr lvl="0"/>
            <a:r>
              <a:rPr lang="ru-RU" dirty="0" smtClean="0"/>
              <a:t>Важная информация: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Bold, K=12</a:t>
            </a:r>
            <a:endParaRPr lang="ru-RU" dirty="0" smtClean="0"/>
          </a:p>
          <a:p>
            <a:pPr lvl="0"/>
            <a:r>
              <a:rPr lang="ru-RU" dirty="0" smtClean="0"/>
              <a:t>Важная информация: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Bold, K=12</a:t>
            </a:r>
            <a:endParaRPr lang="ru-RU" dirty="0" smtClean="0"/>
          </a:p>
        </p:txBody>
      </p:sp>
      <p:sp>
        <p:nvSpPr>
          <p:cNvPr id="18" name="Текст 44"/>
          <p:cNvSpPr>
            <a:spLocks noGrp="1"/>
          </p:cNvSpPr>
          <p:nvPr>
            <p:ph type="body" sz="quarter" idx="25" hasCustomPrompt="1"/>
          </p:nvPr>
        </p:nvSpPr>
        <p:spPr>
          <a:xfrm>
            <a:off x="7667625" y="6453336"/>
            <a:ext cx="865188" cy="252413"/>
          </a:xfrm>
        </p:spPr>
        <p:txBody>
          <a:bodyPr lIns="0" tIns="0" rIns="0" bIns="0"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600">
                <a:solidFill>
                  <a:schemeClr val="tx2"/>
                </a:solidFill>
              </a:defRPr>
            </a:lvl1pPr>
            <a:lvl2pPr marL="457200" indent="0">
              <a:buNone/>
              <a:defRPr sz="600">
                <a:solidFill>
                  <a:schemeClr val="bg1"/>
                </a:solidFill>
              </a:defRPr>
            </a:lvl2pPr>
            <a:lvl3pPr marL="914400" indent="0">
              <a:buNone/>
              <a:defRPr sz="600">
                <a:solidFill>
                  <a:schemeClr val="bg1"/>
                </a:solidFill>
              </a:defRPr>
            </a:lvl3pPr>
            <a:lvl4pPr marL="1371600" indent="0">
              <a:buNone/>
              <a:defRPr sz="600">
                <a:solidFill>
                  <a:schemeClr val="bg1"/>
                </a:solidFill>
              </a:defRPr>
            </a:lvl4pPr>
            <a:lvl5pPr marL="1828800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 smtClean="0"/>
              <a:t>Санкт-Петербург 2016</a:t>
            </a:r>
            <a:r>
              <a:rPr lang="en-US" dirty="0" smtClean="0"/>
              <a:t> Segoe UI Light, K=6</a:t>
            </a:r>
            <a:endParaRPr lang="ru-RU" dirty="0" smtClean="0"/>
          </a:p>
        </p:txBody>
      </p:sp>
      <p:sp>
        <p:nvSpPr>
          <p:cNvPr id="19" name="Текст 15"/>
          <p:cNvSpPr>
            <a:spLocks noGrp="1"/>
          </p:cNvSpPr>
          <p:nvPr>
            <p:ph type="body" sz="quarter" idx="26" hasCustomPrompt="1"/>
          </p:nvPr>
        </p:nvSpPr>
        <p:spPr>
          <a:xfrm>
            <a:off x="2630017" y="2096852"/>
            <a:ext cx="2878607" cy="4248386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baseline="0">
                <a:latin typeface="+mn-lt"/>
              </a:defRPr>
            </a:lvl1pPr>
            <a:lvl2pPr marL="0" indent="0">
              <a:buNone/>
              <a:defRPr sz="1200">
                <a:latin typeface="+mn-lt"/>
              </a:defRPr>
            </a:lvl2pPr>
            <a:lvl3pPr marL="914400" indent="0">
              <a:buNone/>
              <a:defRPr sz="1200">
                <a:latin typeface="+mj-lt"/>
              </a:defRPr>
            </a:lvl3pPr>
            <a:lvl4pPr marL="1371600" indent="0">
              <a:buNone/>
              <a:defRPr sz="1200">
                <a:latin typeface="+mj-lt"/>
              </a:defRPr>
            </a:lvl4pPr>
            <a:lvl5pPr marL="1828800" indent="0">
              <a:buNone/>
              <a:defRPr sz="1200">
                <a:latin typeface="+mj-lt"/>
              </a:defRPr>
            </a:lvl5pPr>
          </a:lstStyle>
          <a:p>
            <a:pPr lvl="0"/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  <a:endParaRPr lang="ru-RU" dirty="0" smtClean="0"/>
          </a:p>
          <a:p>
            <a:pPr lvl="0"/>
            <a:endParaRPr lang="ru-RU" dirty="0" smtClean="0"/>
          </a:p>
        </p:txBody>
      </p:sp>
      <p:sp>
        <p:nvSpPr>
          <p:cNvPr id="24" name="Текст 15"/>
          <p:cNvSpPr>
            <a:spLocks noGrp="1"/>
          </p:cNvSpPr>
          <p:nvPr>
            <p:ph type="body" sz="quarter" idx="28" hasCustomPrompt="1"/>
          </p:nvPr>
        </p:nvSpPr>
        <p:spPr>
          <a:xfrm>
            <a:off x="5651500" y="2096852"/>
            <a:ext cx="2882903" cy="4248386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baseline="0">
                <a:latin typeface="+mn-lt"/>
              </a:defRPr>
            </a:lvl1pPr>
            <a:lvl2pPr marL="0" indent="0">
              <a:buNone/>
              <a:defRPr sz="1200">
                <a:latin typeface="+mn-lt"/>
              </a:defRPr>
            </a:lvl2pPr>
            <a:lvl3pPr marL="914400" indent="0">
              <a:buNone/>
              <a:defRPr sz="1200">
                <a:latin typeface="+mj-lt"/>
              </a:defRPr>
            </a:lvl3pPr>
            <a:lvl4pPr marL="1371600" indent="0">
              <a:buNone/>
              <a:defRPr sz="1200">
                <a:latin typeface="+mj-lt"/>
              </a:defRPr>
            </a:lvl4pPr>
            <a:lvl5pPr marL="1828800" indent="0">
              <a:buNone/>
              <a:defRPr sz="1200">
                <a:latin typeface="+mj-lt"/>
              </a:defRPr>
            </a:lvl5pPr>
          </a:lstStyle>
          <a:p>
            <a:pPr lvl="0"/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  <a:endParaRPr lang="ru-RU" dirty="0" smtClean="0"/>
          </a:p>
          <a:p>
            <a:pPr lvl="0"/>
            <a:endParaRPr lang="ru-RU" dirty="0" smtClean="0"/>
          </a:p>
        </p:txBody>
      </p:sp>
      <p:sp>
        <p:nvSpPr>
          <p:cNvPr id="12" name="Текст 8"/>
          <p:cNvSpPr>
            <a:spLocks noGrp="1"/>
          </p:cNvSpPr>
          <p:nvPr>
            <p:ph type="body" sz="quarter" idx="10" hasCustomPrompt="1"/>
          </p:nvPr>
        </p:nvSpPr>
        <p:spPr>
          <a:xfrm>
            <a:off x="611188" y="347896"/>
            <a:ext cx="6048375" cy="349245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200">
                <a:solidFill>
                  <a:schemeClr val="tx2"/>
                </a:solidFill>
              </a:defRPr>
            </a:lvl2pPr>
            <a:lvl3pPr marL="914400" indent="0">
              <a:buNone/>
              <a:defRPr sz="1200">
                <a:solidFill>
                  <a:schemeClr val="tx2"/>
                </a:solidFill>
              </a:defRPr>
            </a:lvl3pPr>
            <a:lvl4pPr marL="1371600" indent="0">
              <a:buNone/>
              <a:defRPr sz="1200">
                <a:solidFill>
                  <a:schemeClr val="tx2"/>
                </a:solidFill>
              </a:defRPr>
            </a:lvl4pPr>
            <a:lvl5pPr marL="1828800" indent="0"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dirty="0" smtClean="0"/>
              <a:t>ЗАГОЛОВОК РАЗДЕЛА: </a:t>
            </a:r>
            <a:r>
              <a:rPr lang="en-US" dirty="0" smtClean="0"/>
              <a:t>SEGOE UI, K=1</a:t>
            </a:r>
            <a:r>
              <a:rPr lang="ru-RU" dirty="0" smtClean="0"/>
              <a:t>0</a:t>
            </a:r>
            <a:endParaRPr lang="en-US" dirty="0" smtClean="0"/>
          </a:p>
        </p:txBody>
      </p:sp>
      <p:pic>
        <p:nvPicPr>
          <p:cNvPr id="14" name="Picture 2" descr="F:\! РАБОЧАЯ\DEZ,A\SGK\logo_белое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5999" y="177241"/>
            <a:ext cx="1008890" cy="396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52744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екстовый блок_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 userDrawn="1"/>
        </p:nvSpPr>
        <p:spPr>
          <a:xfrm>
            <a:off x="0" y="1"/>
            <a:ext cx="9144000" cy="7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04367" y="1052855"/>
            <a:ext cx="7920522" cy="1036377"/>
          </a:xfrm>
        </p:spPr>
        <p:txBody>
          <a:bodyPr lIns="0" tIns="0" rIns="0" bIns="0" anchor="t" anchorCtr="0">
            <a:noAutofit/>
          </a:bodyPr>
          <a:lstStyle>
            <a:lvl1pPr algn="l">
              <a:defRPr lang="ru-RU" sz="2500" b="1" i="0" u="none" strike="noStrike" baseline="0" smtClean="0">
                <a:solidFill>
                  <a:schemeClr val="tx2"/>
                </a:solidFill>
              </a:defRPr>
            </a:lvl1pPr>
          </a:lstStyle>
          <a:p>
            <a:r>
              <a:rPr lang="ru-RU" b="1" dirty="0" smtClean="0"/>
              <a:t>ЗАГОЛОВОК: </a:t>
            </a:r>
            <a:r>
              <a:rPr lang="en-US" b="1" dirty="0" smtClean="0"/>
              <a:t>SEGOE UI</a:t>
            </a:r>
            <a:r>
              <a:rPr lang="ru-RU" b="1" dirty="0" smtClean="0"/>
              <a:t> </a:t>
            </a:r>
            <a:r>
              <a:rPr lang="en-US" b="1" dirty="0" smtClean="0"/>
              <a:t>BOLD, K=25</a:t>
            </a:r>
            <a:endParaRPr lang="ru-RU" dirty="0"/>
          </a:p>
        </p:txBody>
      </p:sp>
      <p:sp>
        <p:nvSpPr>
          <p:cNvPr id="10" name="Овал 9"/>
          <p:cNvSpPr/>
          <p:nvPr userDrawn="1"/>
        </p:nvSpPr>
        <p:spPr>
          <a:xfrm>
            <a:off x="606748" y="6453336"/>
            <a:ext cx="198000" cy="198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fld id="{3FFE5104-EAF0-4909-9766-194D6548180E}" type="slidenum">
              <a:rPr lang="ru-RU" sz="700" b="1" smtClean="0"/>
              <a:pPr algn="ctr"/>
              <a:t>‹#›</a:t>
            </a:fld>
            <a:endParaRPr lang="ru-RU" sz="700" b="1" dirty="0"/>
          </a:p>
        </p:txBody>
      </p:sp>
      <p:sp>
        <p:nvSpPr>
          <p:cNvPr id="13" name="Текст 44"/>
          <p:cNvSpPr>
            <a:spLocks noGrp="1"/>
          </p:cNvSpPr>
          <p:nvPr>
            <p:ph type="body" sz="quarter" idx="18" hasCustomPrompt="1"/>
          </p:nvPr>
        </p:nvSpPr>
        <p:spPr>
          <a:xfrm>
            <a:off x="916259" y="6453336"/>
            <a:ext cx="2816547" cy="252413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600">
                <a:solidFill>
                  <a:schemeClr val="tx2"/>
                </a:solidFill>
              </a:defRPr>
            </a:lvl1pPr>
            <a:lvl2pPr marL="457200" indent="0">
              <a:buNone/>
              <a:defRPr sz="600">
                <a:solidFill>
                  <a:schemeClr val="bg1"/>
                </a:solidFill>
              </a:defRPr>
            </a:lvl2pPr>
            <a:lvl3pPr marL="914400" indent="0">
              <a:buNone/>
              <a:defRPr sz="600">
                <a:solidFill>
                  <a:schemeClr val="bg1"/>
                </a:solidFill>
              </a:defRPr>
            </a:lvl3pPr>
            <a:lvl4pPr marL="1371600" indent="0">
              <a:buNone/>
              <a:defRPr sz="600">
                <a:solidFill>
                  <a:schemeClr val="bg1"/>
                </a:solidFill>
              </a:defRPr>
            </a:lvl4pPr>
            <a:lvl5pPr marL="1828800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SIBGENCO.RU Segoe UI Light, K=6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 smtClean="0"/>
              <a:t>SIBGENCO.RU Segoe UI Light, K=6</a:t>
            </a:r>
            <a:endParaRPr lang="ru-RU" dirty="0" smtClean="0"/>
          </a:p>
        </p:txBody>
      </p:sp>
      <p:sp>
        <p:nvSpPr>
          <p:cNvPr id="18" name="Текст 44"/>
          <p:cNvSpPr>
            <a:spLocks noGrp="1"/>
          </p:cNvSpPr>
          <p:nvPr>
            <p:ph type="body" sz="quarter" idx="25" hasCustomPrompt="1"/>
          </p:nvPr>
        </p:nvSpPr>
        <p:spPr>
          <a:xfrm>
            <a:off x="7667625" y="6453336"/>
            <a:ext cx="865188" cy="252413"/>
          </a:xfrm>
        </p:spPr>
        <p:txBody>
          <a:bodyPr lIns="0" tIns="0" rIns="0" bIns="0"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600">
                <a:solidFill>
                  <a:schemeClr val="tx2"/>
                </a:solidFill>
              </a:defRPr>
            </a:lvl1pPr>
            <a:lvl2pPr marL="457200" indent="0">
              <a:buNone/>
              <a:defRPr sz="600">
                <a:solidFill>
                  <a:schemeClr val="bg1"/>
                </a:solidFill>
              </a:defRPr>
            </a:lvl2pPr>
            <a:lvl3pPr marL="914400" indent="0">
              <a:buNone/>
              <a:defRPr sz="600">
                <a:solidFill>
                  <a:schemeClr val="bg1"/>
                </a:solidFill>
              </a:defRPr>
            </a:lvl3pPr>
            <a:lvl4pPr marL="1371600" indent="0">
              <a:buNone/>
              <a:defRPr sz="600">
                <a:solidFill>
                  <a:schemeClr val="bg1"/>
                </a:solidFill>
              </a:defRPr>
            </a:lvl4pPr>
            <a:lvl5pPr marL="1828800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 smtClean="0"/>
              <a:t>Санкт-Петербург 2016</a:t>
            </a:r>
            <a:r>
              <a:rPr lang="en-US" dirty="0" smtClean="0"/>
              <a:t> Segoe UI Light, K=6</a:t>
            </a:r>
            <a:endParaRPr lang="ru-RU" dirty="0" smtClean="0"/>
          </a:p>
        </p:txBody>
      </p:sp>
      <p:sp>
        <p:nvSpPr>
          <p:cNvPr id="19" name="Текст 15"/>
          <p:cNvSpPr>
            <a:spLocks noGrp="1"/>
          </p:cNvSpPr>
          <p:nvPr>
            <p:ph type="body" sz="quarter" idx="26" hasCustomPrompt="1"/>
          </p:nvPr>
        </p:nvSpPr>
        <p:spPr>
          <a:xfrm>
            <a:off x="604367" y="2096852"/>
            <a:ext cx="3896196" cy="4248386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baseline="0">
                <a:latin typeface="+mn-lt"/>
              </a:defRPr>
            </a:lvl1pPr>
            <a:lvl2pPr marL="0" indent="0">
              <a:buNone/>
              <a:defRPr sz="1200">
                <a:latin typeface="+mn-lt"/>
              </a:defRPr>
            </a:lvl2pPr>
            <a:lvl3pPr marL="914400" indent="0">
              <a:buNone/>
              <a:defRPr sz="1200">
                <a:latin typeface="+mj-lt"/>
              </a:defRPr>
            </a:lvl3pPr>
            <a:lvl4pPr marL="1371600" indent="0">
              <a:buNone/>
              <a:defRPr sz="1200">
                <a:latin typeface="+mj-lt"/>
              </a:defRPr>
            </a:lvl4pPr>
            <a:lvl5pPr marL="1828800" indent="0">
              <a:buNone/>
              <a:defRPr sz="1200">
                <a:latin typeface="+mj-lt"/>
              </a:defRPr>
            </a:lvl5pPr>
          </a:lstStyle>
          <a:p>
            <a:pPr lvl="0"/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  <a:endParaRPr lang="ru-RU" dirty="0" smtClean="0"/>
          </a:p>
          <a:p>
            <a:pPr lvl="0"/>
            <a:endParaRPr lang="ru-RU" dirty="0" smtClean="0"/>
          </a:p>
        </p:txBody>
      </p:sp>
      <p:sp>
        <p:nvSpPr>
          <p:cNvPr id="24" name="Текст 15"/>
          <p:cNvSpPr>
            <a:spLocks noGrp="1"/>
          </p:cNvSpPr>
          <p:nvPr>
            <p:ph type="body" sz="quarter" idx="28" hasCustomPrompt="1"/>
          </p:nvPr>
        </p:nvSpPr>
        <p:spPr>
          <a:xfrm>
            <a:off x="4641847" y="2096852"/>
            <a:ext cx="3890966" cy="4248386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baseline="0">
                <a:latin typeface="+mn-lt"/>
              </a:defRPr>
            </a:lvl1pPr>
            <a:lvl2pPr marL="0" indent="0">
              <a:buNone/>
              <a:defRPr sz="1200">
                <a:latin typeface="+mn-lt"/>
              </a:defRPr>
            </a:lvl2pPr>
            <a:lvl3pPr marL="914400" indent="0">
              <a:buNone/>
              <a:defRPr sz="1200">
                <a:latin typeface="+mj-lt"/>
              </a:defRPr>
            </a:lvl3pPr>
            <a:lvl4pPr marL="1371600" indent="0">
              <a:buNone/>
              <a:defRPr sz="1200">
                <a:latin typeface="+mj-lt"/>
              </a:defRPr>
            </a:lvl4pPr>
            <a:lvl5pPr marL="1828800" indent="0">
              <a:buNone/>
              <a:defRPr sz="1200">
                <a:latin typeface="+mj-lt"/>
              </a:defRPr>
            </a:lvl5pPr>
          </a:lstStyle>
          <a:p>
            <a:pPr lvl="0"/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Текст: </a:t>
            </a:r>
            <a:r>
              <a:rPr lang="en-US" dirty="0" smtClean="0"/>
              <a:t>Segoe UI</a:t>
            </a:r>
            <a:r>
              <a:rPr lang="ru-RU" dirty="0" smtClean="0"/>
              <a:t> </a:t>
            </a:r>
            <a:r>
              <a:rPr lang="en-US" dirty="0" smtClean="0"/>
              <a:t>Light, K=12</a:t>
            </a:r>
            <a:endParaRPr lang="ru-RU" dirty="0" smtClean="0"/>
          </a:p>
          <a:p>
            <a:pPr lvl="0"/>
            <a:endParaRPr lang="ru-RU" dirty="0" smtClean="0"/>
          </a:p>
        </p:txBody>
      </p:sp>
      <p:sp>
        <p:nvSpPr>
          <p:cNvPr id="12" name="Текст 8"/>
          <p:cNvSpPr>
            <a:spLocks noGrp="1"/>
          </p:cNvSpPr>
          <p:nvPr>
            <p:ph type="body" sz="quarter" idx="10" hasCustomPrompt="1"/>
          </p:nvPr>
        </p:nvSpPr>
        <p:spPr>
          <a:xfrm>
            <a:off x="611188" y="347896"/>
            <a:ext cx="6048375" cy="349245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200">
                <a:solidFill>
                  <a:schemeClr val="tx2"/>
                </a:solidFill>
              </a:defRPr>
            </a:lvl2pPr>
            <a:lvl3pPr marL="914400" indent="0">
              <a:buNone/>
              <a:defRPr sz="1200">
                <a:solidFill>
                  <a:schemeClr val="tx2"/>
                </a:solidFill>
              </a:defRPr>
            </a:lvl3pPr>
            <a:lvl4pPr marL="1371600" indent="0">
              <a:buNone/>
              <a:defRPr sz="1200">
                <a:solidFill>
                  <a:schemeClr val="tx2"/>
                </a:solidFill>
              </a:defRPr>
            </a:lvl4pPr>
            <a:lvl5pPr marL="1828800" indent="0"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dirty="0" smtClean="0"/>
              <a:t>ЗАГОЛОВОК РАЗДЕЛА: </a:t>
            </a:r>
            <a:r>
              <a:rPr lang="en-US" dirty="0" smtClean="0"/>
              <a:t>SEGOE UI, K=1</a:t>
            </a:r>
            <a:r>
              <a:rPr lang="ru-RU" dirty="0" smtClean="0"/>
              <a:t>0</a:t>
            </a:r>
            <a:endParaRPr lang="en-US" dirty="0" smtClean="0"/>
          </a:p>
        </p:txBody>
      </p:sp>
      <p:pic>
        <p:nvPicPr>
          <p:cNvPr id="14" name="Picture 2" descr="F:\! РАБОЧАЯ\DEZ,A\SGK\logo_белое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5999" y="177241"/>
            <a:ext cx="1008890" cy="396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12308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50954-BD80-4680-8B87-DF9A4A826EC5}" type="datetime1">
              <a:rPr lang="ru-RU" smtClean="0"/>
              <a:pPr/>
              <a:t>26.12.2017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8BDB68-1DF7-449F-B9D3-C5A63CEA66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2540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1" r:id="rId4"/>
    <p:sldLayoutId id="2147483651" r:id="rId5"/>
    <p:sldLayoutId id="2147483664" r:id="rId6"/>
    <p:sldLayoutId id="2147483667" r:id="rId7"/>
    <p:sldLayoutId id="2147483668" r:id="rId8"/>
    <p:sldLayoutId id="2147483669" r:id="rId9"/>
    <p:sldLayoutId id="2147483662" r:id="rId10"/>
    <p:sldLayoutId id="2147483665" r:id="rId11"/>
    <p:sldLayoutId id="2147483670" r:id="rId12"/>
    <p:sldLayoutId id="2147483671" r:id="rId13"/>
    <p:sldLayoutId id="2147483672" r:id="rId14"/>
    <p:sldLayoutId id="2147483663" r:id="rId15"/>
    <p:sldLayoutId id="2147483666" r:id="rId16"/>
    <p:sldLayoutId id="2147483673" r:id="rId17"/>
    <p:sldLayoutId id="2147483674" r:id="rId18"/>
    <p:sldLayoutId id="2147483675" r:id="rId19"/>
    <p:sldLayoutId id="2147483676" r:id="rId20"/>
    <p:sldLayoutId id="2147483677" r:id="rId21"/>
    <p:sldLayoutId id="2147483678" r:id="rId2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A3F675BCE6954A63875FE11128299B1B395758924E6146A0F6E2E80E649558C13EC52B97518FFEB6QDo2D" TargetMode="Externa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Заголовок 34"/>
          <p:cNvSpPr>
            <a:spLocks noGrp="1"/>
          </p:cNvSpPr>
          <p:nvPr>
            <p:ph type="ctrTitle"/>
          </p:nvPr>
        </p:nvSpPr>
        <p:spPr>
          <a:xfrm>
            <a:off x="1395412" y="2122750"/>
            <a:ext cx="5588855" cy="1486270"/>
          </a:xfrm>
        </p:spPr>
        <p:txBody>
          <a:bodyPr/>
          <a:lstStyle/>
          <a:p>
            <a:r>
              <a:rPr lang="ru-RU" sz="2400" dirty="0">
                <a:solidFill>
                  <a:schemeClr val="accent2"/>
                </a:solidFill>
                <a:latin typeface="TimesNewRomanPS-BoldMT"/>
              </a:rPr>
              <a:t>Порядок </a:t>
            </a:r>
            <a:r>
              <a:rPr lang="ru-RU" sz="2400" dirty="0" smtClean="0">
                <a:solidFill>
                  <a:schemeClr val="accent2"/>
                </a:solidFill>
                <a:latin typeface="TimesNewRomanPS-BoldMT"/>
              </a:rPr>
              <a:t>подключения</a:t>
            </a:r>
            <a:r>
              <a:rPr lang="ru-RU" sz="2400" dirty="0">
                <a:solidFill>
                  <a:schemeClr val="accent2"/>
                </a:solidFill>
                <a:latin typeface="TimesNewRomanPS-BoldMT"/>
              </a:rPr>
              <a:t/>
            </a:r>
            <a:br>
              <a:rPr lang="ru-RU" sz="2400" dirty="0">
                <a:solidFill>
                  <a:schemeClr val="accent2"/>
                </a:solidFill>
                <a:latin typeface="TimesNewRomanPS-BoldMT"/>
              </a:rPr>
            </a:br>
            <a:r>
              <a:rPr lang="ru-RU" sz="2400" dirty="0">
                <a:solidFill>
                  <a:schemeClr val="accent2"/>
                </a:solidFill>
                <a:latin typeface="TimesNewRomanPSMT"/>
              </a:rPr>
              <a:t>(технологического присоединения)</a:t>
            </a:r>
            <a:br>
              <a:rPr lang="ru-RU" sz="2400" dirty="0">
                <a:solidFill>
                  <a:schemeClr val="accent2"/>
                </a:solidFill>
                <a:latin typeface="TimesNewRomanPSMT"/>
              </a:rPr>
            </a:br>
            <a:r>
              <a:rPr lang="ru-RU" sz="2400" dirty="0">
                <a:solidFill>
                  <a:schemeClr val="accent2"/>
                </a:solidFill>
                <a:latin typeface="TimesNewRomanPS-BoldMT"/>
              </a:rPr>
              <a:t>к тепловым сетям</a:t>
            </a:r>
            <a:endParaRPr lang="ru-RU" sz="2400" dirty="0">
              <a:solidFill>
                <a:schemeClr val="accent2"/>
              </a:solidFill>
            </a:endParaRPr>
          </a:p>
        </p:txBody>
      </p:sp>
      <p:sp>
        <p:nvSpPr>
          <p:cNvPr id="37" name="Текст 3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sz="1200" b="1" dirty="0" smtClean="0"/>
              <a:t>Назарово</a:t>
            </a:r>
            <a:r>
              <a:rPr lang="ru-RU" sz="1200" b="1" dirty="0" smtClean="0"/>
              <a:t>,  </a:t>
            </a:r>
            <a:r>
              <a:rPr lang="ru-RU" sz="1200" b="1" dirty="0" smtClean="0"/>
              <a:t>2017</a:t>
            </a:r>
            <a:endParaRPr lang="ru-RU" sz="1200" b="1" dirty="0"/>
          </a:p>
        </p:txBody>
      </p:sp>
    </p:spTree>
    <p:extLst>
      <p:ext uri="{BB962C8B-B14F-4D97-AF65-F5344CB8AC3E}">
        <p14:creationId xmlns:p14="http://schemas.microsoft.com/office/powerpoint/2010/main" val="578159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225933" y="800708"/>
            <a:ext cx="8641332" cy="2829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875" algn="just">
              <a:lnSpc>
                <a:spcPct val="150000"/>
              </a:lnSpc>
            </a:pPr>
            <a:r>
              <a:rPr lang="ru-RU" sz="1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Выдача технических условий основным абонентом:</a:t>
            </a:r>
          </a:p>
          <a:p>
            <a:pPr lvl="0" indent="269875" algn="just">
              <a:lnSpc>
                <a:spcPct val="150000"/>
              </a:lnSpc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случае если подключение объекта капитального строительства возможно только к существующим тепловым сетям, принадлежащим на праве собственности или на ином законном основании лицу, которое является потребителем тепловой энергии (далее - основной абонент), технические условия такого подключения могут быть выданы основным абонентом по согласованию с теплоснабжающей организацией, к чьим объектам присоединены принадлежащие основному абоненту тепловые сети. По соглашению между теплоснабжающей организацией и основным абонентом технические условия может разработать теплоснабжающая организация. </a:t>
            </a:r>
          </a:p>
          <a:p>
            <a:pPr lvl="0" indent="269875" algn="just">
              <a:lnSpc>
                <a:spcPct val="150000"/>
              </a:lnSpc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Договор о подключении объекта капитального строительства к системам теплоснабжения заключается с основным абонентом, который должен заключить с теплоснабжающей организацией договор о подключении к системам теплоснабжения для получения дополнительной мощности.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Стороны могут заключить трехсторонний договор о подключении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6838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Заголовок 34"/>
          <p:cNvSpPr>
            <a:spLocks noGrp="1"/>
          </p:cNvSpPr>
          <p:nvPr>
            <p:ph type="ctrTitle"/>
          </p:nvPr>
        </p:nvSpPr>
        <p:spPr>
          <a:xfrm>
            <a:off x="1395412" y="2122750"/>
            <a:ext cx="6128916" cy="1486270"/>
          </a:xfrm>
        </p:spPr>
        <p:txBody>
          <a:bodyPr/>
          <a:lstStyle/>
          <a:p>
            <a:r>
              <a:rPr lang="ru-RU" sz="2400" dirty="0" smtClean="0">
                <a:solidFill>
                  <a:schemeClr val="accent2"/>
                </a:solidFill>
                <a:latin typeface="TimesNewRomanPS-BoldMT"/>
              </a:rPr>
              <a:t>Подключение </a:t>
            </a:r>
            <a:r>
              <a:rPr lang="ru-RU" sz="2400" dirty="0">
                <a:solidFill>
                  <a:schemeClr val="accent2"/>
                </a:solidFill>
                <a:latin typeface="TimesNewRomanPS-BoldMT"/>
              </a:rPr>
              <a:t>к системам теплоснабжения, заключение и исполнение договора о </a:t>
            </a:r>
            <a:r>
              <a:rPr lang="ru-RU" sz="2400" dirty="0" smtClean="0">
                <a:solidFill>
                  <a:schemeClr val="accent2"/>
                </a:solidFill>
                <a:latin typeface="TimesNewRomanPS-BoldMT"/>
              </a:rPr>
              <a:t>подключении в соответствии с ПП №307</a:t>
            </a:r>
            <a:endParaRPr lang="ru-RU" sz="2400" dirty="0">
              <a:solidFill>
                <a:schemeClr val="accent2"/>
              </a:solidFill>
              <a:latin typeface="TimesNewRomanPS-BoldMT"/>
            </a:endParaRPr>
          </a:p>
        </p:txBody>
      </p:sp>
      <p:sp>
        <p:nvSpPr>
          <p:cNvPr id="37" name="Текст 3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sz="1000" b="1" dirty="0" smtClean="0"/>
              <a:t>Назарово</a:t>
            </a:r>
            <a:r>
              <a:rPr lang="ru-RU" sz="1000" b="1" dirty="0" smtClean="0"/>
              <a:t>, </a:t>
            </a:r>
            <a:r>
              <a:rPr lang="ru-RU" sz="1000" b="1" dirty="0" smtClean="0"/>
              <a:t>2017</a:t>
            </a:r>
            <a:endParaRPr lang="ru-RU" sz="1000" b="1" dirty="0"/>
          </a:p>
        </p:txBody>
      </p:sp>
    </p:spTree>
    <p:extLst>
      <p:ext uri="{BB962C8B-B14F-4D97-AF65-F5344CB8AC3E}">
        <p14:creationId xmlns:p14="http://schemas.microsoft.com/office/powerpoint/2010/main" val="3191126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107504" y="1160748"/>
            <a:ext cx="896499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Подключение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объекта в соответствии с ПП № 307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осуществляется в порядке, </a:t>
            </a:r>
            <a:endPara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который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включает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следующие основные этапы:</a:t>
            </a:r>
          </a:p>
          <a:p>
            <a:pPr algn="just"/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AutoNum type="arabicPeriod"/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заявителем теплоснабжающей организации или 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теплосетевой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организации (исполнителя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342900" indent="-342900" algn="just"/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Заключение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договора о подключении, в том числе подача заявителем заявки на подключение к системе теплоснабжения и выдача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условий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подключения, являющихся неотъемлемой частью указанного договора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Исполнение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сторонами условий договора о подключении, в том числе подключение объекта к системе теплоснабжения и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подписание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сторонами акта о подключении объекта и акта разграничения балансовой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принадлежности.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</a:p>
          <a:p>
            <a:pPr algn="just"/>
            <a:endPara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100" i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*Примечание: В соответствии с Постановлением правительства от 09.09.2017 №1089 с 12.12.2017 изменится </a:t>
            </a:r>
            <a:r>
              <a:rPr lang="ru-RU" sz="1100" i="1" u="sng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этапность</a:t>
            </a:r>
            <a:r>
              <a:rPr lang="ru-RU" sz="1100" i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подключения и наименование документа о подключении: </a:t>
            </a:r>
          </a:p>
          <a:p>
            <a:pPr algn="just"/>
            <a:r>
              <a:rPr lang="ru-RU" sz="1100" i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3) Исполнение сторонами условий договора о подключении;</a:t>
            </a:r>
          </a:p>
          <a:p>
            <a:pPr algn="just"/>
            <a:r>
              <a:rPr lang="ru-RU" sz="1100" i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4) Подключение объекта к системе теплоснабжения и подписание сторонами акта о подключении объекта к системе теплоснабжения, содержащего информацию о разграничении балансовой принадлежности тепловых сетей и разграничении эксплуатационной ответственности сторон.</a:t>
            </a:r>
          </a:p>
        </p:txBody>
      </p:sp>
    </p:spTree>
    <p:extLst>
      <p:ext uri="{BB962C8B-B14F-4D97-AF65-F5344CB8AC3E}">
        <p14:creationId xmlns:p14="http://schemas.microsoft.com/office/powerpoint/2010/main" val="249547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Текст 3"/>
          <p:cNvSpPr>
            <a:spLocks noGrp="1"/>
          </p:cNvSpPr>
          <p:nvPr>
            <p:ph type="body" sz="quarter" idx="10"/>
          </p:nvPr>
        </p:nvSpPr>
        <p:spPr>
          <a:xfrm>
            <a:off x="179512" y="116632"/>
            <a:ext cx="6048375" cy="540060"/>
          </a:xfrm>
        </p:spPr>
        <p:txBody>
          <a:bodyPr/>
          <a:lstStyle/>
          <a:p>
            <a:pPr lvl="0" algn="just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Этап 1.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Выбор заявителем теплоснабжающей организации или </a:t>
            </a:r>
            <a:r>
              <a:rPr lang="ru-RU" sz="1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теплосетевой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организации (исполнителя).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107504" y="908720"/>
            <a:ext cx="8964996" cy="3667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Теплоснабжающая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или </a:t>
            </a:r>
            <a:r>
              <a:rPr lang="ru-RU" sz="1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теплосетевая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организация, к которой следует обращаться заявителям, определяется в соответствии с зонами эксплуатационной ответственности таких организаций, определенных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схеме теплоснабжения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поселения, городского округа.</a:t>
            </a: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случае если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для подключения объекта к сетям инженерно-технического обеспечения в соответствии с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Правилами определения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предоставления технических условий подключения объекта капитального строительства к сетям инженерно-технического обеспечения, утв. постановлением Правительства Российской Федерации от 13 февраля 2006 г. N 83,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заявителем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или органом местного самоуправления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были получены технические условия подключения объекта капитального строительства к сети инженерно-технического обеспечения в сфере теплоснабжения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срок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на который были выданы технические условия,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истек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исполнителем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 договору о подключении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является организация, выдавшая такие технические условия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правопреемники указанной организации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или организация, владеющая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 праве собственности или ином законном основании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тепловыми сетями или источниками тепловой энергии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на подключение к которым были выданы технические условия.</a:t>
            </a: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заявитель не имеет сведений об организации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 которой следует обращаться за заключением договора о подключении, </a:t>
            </a:r>
            <a:r>
              <a:rPr lang="ru-RU" sz="1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 вправе обратиться в орган местного самоуправления с письменным запросом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 представлении сведений о такой организации с указанием местонахождения подключаемого объекта.</a:t>
            </a: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 местного самоуправления обязан представить в течение 2 рабочих дней с даты обращения заявителя в письменной форме сведения о соответствующей организации, включая ее наименование и местонахождение.</a:t>
            </a: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547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147857" y="111251"/>
            <a:ext cx="6255914" cy="293414"/>
          </a:xfrm>
        </p:spPr>
        <p:txBody>
          <a:bodyPr/>
          <a:lstStyle/>
          <a:p>
            <a:pPr lvl="0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 2. Порядок заключения договора о подключении :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519773" y="1153964"/>
            <a:ext cx="4428492" cy="69086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Заявка на подключение </a:t>
            </a:r>
            <a:r>
              <a:rPr lang="ru-RU" sz="1400" b="1" dirty="0" smtClean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системе теплоснабжения</a:t>
            </a:r>
          </a:p>
          <a:p>
            <a:pPr algn="ctr"/>
            <a:r>
              <a:rPr lang="ru-RU" sz="1100" i="1" dirty="0" smtClean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Примечание: Требования к содержанию заявки на подключение см. в Приложении№5</a:t>
            </a:r>
            <a:endParaRPr lang="ru-RU" sz="11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147857" y="404665"/>
            <a:ext cx="64699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Схема 2.1. Действия ТСО в случае не соответствия заявки требованиям ПП № 307</a:t>
            </a:r>
            <a:endParaRPr lang="ru-RU" sz="1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8" name="Группа 87"/>
          <p:cNvGrpSpPr/>
          <p:nvPr/>
        </p:nvGrpSpPr>
        <p:grpSpPr>
          <a:xfrm>
            <a:off x="525951" y="4974962"/>
            <a:ext cx="4208068" cy="1694398"/>
            <a:chOff x="525951" y="4974962"/>
            <a:chExt cx="4208068" cy="1694398"/>
          </a:xfrm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525951" y="5337212"/>
              <a:ext cx="4208068" cy="1332148"/>
            </a:xfrm>
            <a:prstGeom prst="roundRect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случае непредставления заявителем недостающих документов и сведений в течение 3 месяцев с даты его уведомления исполнитель аннулирует заявку на подключение и уведомляет об этом </a:t>
              </a:r>
              <a:r>
                <a:rPr lang="ru-RU" sz="12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заявителя </a:t>
              </a:r>
              <a:r>
                <a:rPr lang="ru-RU" sz="1200" b="1" u="sng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(в письменном виде)</a:t>
              </a:r>
              <a:r>
                <a:rPr lang="ru-RU" sz="12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200" b="1" dirty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течение 15 дней </a:t>
              </a:r>
              <a:r>
                <a:rPr lang="ru-RU" sz="1200" b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 даты принятия решения об аннулировании указанной </a:t>
              </a:r>
              <a:r>
                <a:rPr lang="ru-RU" sz="12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заявки.</a:t>
              </a:r>
              <a:endParaRPr lang="ru-RU" b="1" dirty="0"/>
            </a:p>
          </p:txBody>
        </p:sp>
        <p:cxnSp>
          <p:nvCxnSpPr>
            <p:cNvPr id="24" name="Прямая со стрелкой 23"/>
            <p:cNvCxnSpPr>
              <a:stCxn id="20" idx="2"/>
            </p:cNvCxnSpPr>
            <p:nvPr/>
          </p:nvCxnSpPr>
          <p:spPr>
            <a:xfrm>
              <a:off x="1694780" y="4974962"/>
              <a:ext cx="0" cy="36225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Группа 86"/>
          <p:cNvGrpSpPr/>
          <p:nvPr/>
        </p:nvGrpSpPr>
        <p:grpSpPr>
          <a:xfrm>
            <a:off x="488646" y="2744363"/>
            <a:ext cx="2412268" cy="2230599"/>
            <a:chOff x="488646" y="2744363"/>
            <a:chExt cx="2412268" cy="2230599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488646" y="3068960"/>
              <a:ext cx="2412268" cy="1906002"/>
            </a:xfrm>
            <a:prstGeom prst="roundRect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Исполнитель, </a:t>
              </a:r>
              <a:r>
                <a:rPr lang="ru-RU" sz="1200" b="1" u="sng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течение 6 рабочих дней с даты получения заявки</a:t>
              </a:r>
              <a:r>
                <a:rPr lang="ru-RU" sz="12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 </a:t>
              </a:r>
              <a:r>
                <a:rPr lang="ru-RU" sz="1200" b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направляет заявителю уведомление о необходимости </a:t>
              </a:r>
              <a:r>
                <a:rPr lang="ru-RU" sz="1200" b="1" dirty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течение 3 месяцев</a:t>
              </a:r>
              <a:r>
                <a:rPr lang="ru-RU" sz="1200" b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с даты получения указанного уведомления представить недостающие документы и </a:t>
              </a:r>
              <a:r>
                <a:rPr lang="ru-RU" sz="12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сведения</a:t>
              </a:r>
              <a:endParaRPr lang="ru-RU" b="1" dirty="0"/>
            </a:p>
          </p:txBody>
        </p:sp>
        <p:cxnSp>
          <p:nvCxnSpPr>
            <p:cNvPr id="25" name="Прямая со стрелкой 24"/>
            <p:cNvCxnSpPr>
              <a:stCxn id="52" idx="2"/>
              <a:endCxn id="20" idx="0"/>
            </p:cNvCxnSpPr>
            <p:nvPr/>
          </p:nvCxnSpPr>
          <p:spPr>
            <a:xfrm>
              <a:off x="1694780" y="2744363"/>
              <a:ext cx="0" cy="324597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Группа 83"/>
          <p:cNvGrpSpPr/>
          <p:nvPr/>
        </p:nvGrpSpPr>
        <p:grpSpPr>
          <a:xfrm>
            <a:off x="3688601" y="1844824"/>
            <a:ext cx="2088232" cy="899539"/>
            <a:chOff x="3688601" y="1844824"/>
            <a:chExt cx="2088232" cy="899539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3688601" y="2129000"/>
              <a:ext cx="2088232" cy="615363"/>
            </a:xfrm>
            <a:prstGeom prst="roundRect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Анализ заявки на соответствие </a:t>
              </a:r>
              <a:r>
                <a:rPr lang="ru-RU" sz="1200" b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требованиям п</a:t>
              </a:r>
              <a:r>
                <a:rPr lang="ru-RU" sz="12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11, 12 </a:t>
              </a:r>
              <a:r>
                <a:rPr lang="ru-RU" sz="1200" b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ПП № </a:t>
              </a:r>
              <a:r>
                <a:rPr lang="ru-RU" sz="12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307</a:t>
              </a:r>
              <a:endParaRPr lang="ru-RU" b="1" dirty="0"/>
            </a:p>
          </p:txBody>
        </p:sp>
        <p:cxnSp>
          <p:nvCxnSpPr>
            <p:cNvPr id="27" name="Прямая со стрелкой 26"/>
            <p:cNvCxnSpPr>
              <a:stCxn id="3" idx="2"/>
              <a:endCxn id="11" idx="0"/>
            </p:cNvCxnSpPr>
            <p:nvPr/>
          </p:nvCxnSpPr>
          <p:spPr>
            <a:xfrm flipH="1">
              <a:off x="4732717" y="1844824"/>
              <a:ext cx="1302" cy="284176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9" name="Группа 88"/>
          <p:cNvGrpSpPr/>
          <p:nvPr/>
        </p:nvGrpSpPr>
        <p:grpSpPr>
          <a:xfrm>
            <a:off x="5776833" y="2129000"/>
            <a:ext cx="3074627" cy="615363"/>
            <a:chOff x="5776833" y="2129000"/>
            <a:chExt cx="3074627" cy="615363"/>
          </a:xfrm>
        </p:grpSpPr>
        <p:cxnSp>
          <p:nvCxnSpPr>
            <p:cNvPr id="26" name="Прямая со стрелкой 25"/>
            <p:cNvCxnSpPr>
              <a:stCxn id="11" idx="3"/>
              <a:endCxn id="43" idx="1"/>
            </p:cNvCxnSpPr>
            <p:nvPr/>
          </p:nvCxnSpPr>
          <p:spPr>
            <a:xfrm>
              <a:off x="5776833" y="2436682"/>
              <a:ext cx="986395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Скругленный прямоугольник 42"/>
            <p:cNvSpPr/>
            <p:nvPr/>
          </p:nvSpPr>
          <p:spPr>
            <a:xfrm>
              <a:off x="6763228" y="2129000"/>
              <a:ext cx="2088232" cy="615363"/>
            </a:xfrm>
            <a:prstGeom prst="roundRect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Соответствует</a:t>
              </a:r>
              <a:endParaRPr lang="ru-RU" sz="12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1" name="Группа 90"/>
          <p:cNvGrpSpPr/>
          <p:nvPr/>
        </p:nvGrpSpPr>
        <p:grpSpPr>
          <a:xfrm>
            <a:off x="6763228" y="2744363"/>
            <a:ext cx="2088232" cy="1086186"/>
            <a:chOff x="6763228" y="2744363"/>
            <a:chExt cx="2088232" cy="1086186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6763228" y="3215186"/>
              <a:ext cx="2088232" cy="615363"/>
            </a:xfrm>
            <a:prstGeom prst="roundRect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См. Схему 2.2.</a:t>
              </a:r>
              <a:endParaRPr lang="ru-RU" sz="12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6" name="Прямая со стрелкой 45"/>
            <p:cNvCxnSpPr>
              <a:stCxn id="43" idx="2"/>
              <a:endCxn id="17" idx="0"/>
            </p:cNvCxnSpPr>
            <p:nvPr/>
          </p:nvCxnSpPr>
          <p:spPr>
            <a:xfrm>
              <a:off x="7807344" y="2744363"/>
              <a:ext cx="0" cy="470823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6" name="Группа 85"/>
          <p:cNvGrpSpPr/>
          <p:nvPr/>
        </p:nvGrpSpPr>
        <p:grpSpPr>
          <a:xfrm>
            <a:off x="650664" y="2129000"/>
            <a:ext cx="3037937" cy="615363"/>
            <a:chOff x="650664" y="2129000"/>
            <a:chExt cx="3037937" cy="615363"/>
          </a:xfrm>
        </p:grpSpPr>
        <p:sp>
          <p:nvSpPr>
            <p:cNvPr id="52" name="Скругленный прямоугольник 51"/>
            <p:cNvSpPr/>
            <p:nvPr/>
          </p:nvSpPr>
          <p:spPr>
            <a:xfrm>
              <a:off x="650664" y="2129000"/>
              <a:ext cx="2088232" cy="615363"/>
            </a:xfrm>
            <a:prstGeom prst="roundRect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Не соответствует</a:t>
              </a:r>
              <a:endParaRPr lang="ru-RU" sz="12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53" name="Прямая со стрелкой 52"/>
            <p:cNvCxnSpPr>
              <a:stCxn id="11" idx="1"/>
              <a:endCxn id="52" idx="3"/>
            </p:cNvCxnSpPr>
            <p:nvPr/>
          </p:nvCxnSpPr>
          <p:spPr>
            <a:xfrm flipH="1">
              <a:off x="2738896" y="2436682"/>
              <a:ext cx="949705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7412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147857" y="111250"/>
            <a:ext cx="6255914" cy="725461"/>
          </a:xfrm>
        </p:spPr>
        <p:txBody>
          <a:bodyPr/>
          <a:lstStyle/>
          <a:p>
            <a:pPr lvl="0"/>
            <a:r>
              <a:rPr lang="ru-RU" sz="1400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 ТСО в случае не соответствия заявки требованиям ПП № 307 после вступления в силу Постановлением правительства от 09.09.2017 №1089: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583668" y="1153964"/>
            <a:ext cx="6336704" cy="69086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Заявка на подключение </a:t>
            </a:r>
            <a:r>
              <a:rPr lang="ru-RU" sz="1400" b="1" dirty="0" smtClean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системе теплоснабжения </a:t>
            </a:r>
          </a:p>
          <a:p>
            <a:pPr algn="ctr"/>
            <a:r>
              <a:rPr lang="ru-RU" sz="14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бумажном носителе или в электронной форме (</a:t>
            </a:r>
            <a:r>
              <a:rPr lang="ru-RU" sz="14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</a:t>
            </a:r>
            <a:r>
              <a:rPr lang="ru-RU" sz="14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«в»)</a:t>
            </a:r>
          </a:p>
          <a:p>
            <a:pPr algn="ctr"/>
            <a:r>
              <a:rPr lang="ru-RU" sz="1100" i="1" dirty="0" smtClean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Примечание: Требования к содержанию заявки на подключение см. в Приложении№5</a:t>
            </a:r>
            <a:endParaRPr lang="ru-RU" sz="1100" i="1" dirty="0"/>
          </a:p>
        </p:txBody>
      </p:sp>
      <p:grpSp>
        <p:nvGrpSpPr>
          <p:cNvPr id="4" name="Группа 87"/>
          <p:cNvGrpSpPr/>
          <p:nvPr/>
        </p:nvGrpSpPr>
        <p:grpSpPr>
          <a:xfrm>
            <a:off x="525951" y="4833156"/>
            <a:ext cx="4208068" cy="1836204"/>
            <a:chOff x="525951" y="4833156"/>
            <a:chExt cx="4208068" cy="1836204"/>
          </a:xfrm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525951" y="5337212"/>
              <a:ext cx="4208068" cy="1332148"/>
            </a:xfrm>
            <a:prstGeom prst="roundRect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случае непредставления заявителем недостающих документов и </a:t>
              </a:r>
              <a:r>
                <a:rPr lang="ru-RU" sz="1200" b="1" u="sng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сведений </a:t>
              </a:r>
              <a:r>
                <a:rPr lang="ru-RU" sz="1200" b="1" u="sng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течение 20 рабочих дней (</a:t>
              </a:r>
              <a:r>
                <a:rPr lang="ru-RU" sz="1200" b="1" u="sng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пп</a:t>
              </a:r>
              <a:r>
                <a:rPr lang="ru-RU" sz="1200" b="1" u="sng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«</a:t>
              </a:r>
              <a:r>
                <a:rPr lang="ru-RU" sz="1200" b="1" u="sng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</a:t>
              </a:r>
              <a:r>
                <a:rPr lang="ru-RU" sz="1200" b="1" u="sng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»)</a:t>
              </a:r>
              <a:r>
                <a:rPr lang="ru-RU" sz="1200" b="1" u="sng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200" b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 даты его уведомления исполнитель аннулирует заявку на подключение и уведомляет об этом </a:t>
              </a:r>
              <a:r>
                <a:rPr lang="ru-RU" sz="12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заявителя </a:t>
              </a:r>
              <a:r>
                <a:rPr lang="ru-RU" sz="1200" b="1" u="sng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(в письменном виде)</a:t>
              </a:r>
              <a:r>
                <a:rPr lang="ru-RU" sz="12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200" b="1" dirty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течение </a:t>
              </a:r>
              <a:r>
                <a:rPr lang="ru-RU" sz="1200" b="1" u="sng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 рабочих дня (</a:t>
              </a:r>
              <a:r>
                <a:rPr lang="ru-RU" sz="1200" b="1" u="sng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пп</a:t>
              </a:r>
              <a:r>
                <a:rPr lang="ru-RU" sz="1200" b="1" u="sng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«</a:t>
              </a:r>
              <a:r>
                <a:rPr lang="ru-RU" sz="1200" b="1" u="sng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</a:t>
              </a:r>
              <a:r>
                <a:rPr lang="ru-RU" sz="1200" b="1" u="sng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») </a:t>
              </a:r>
              <a:r>
                <a:rPr lang="ru-RU" sz="12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 </a:t>
              </a:r>
              <a:r>
                <a:rPr lang="ru-RU" sz="1200" b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даты принятия решения об аннулировании указанной </a:t>
              </a:r>
              <a:r>
                <a:rPr lang="ru-RU" sz="12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заявки.</a:t>
              </a:r>
              <a:endParaRPr lang="ru-RU" b="1" dirty="0"/>
            </a:p>
          </p:txBody>
        </p:sp>
        <p:cxnSp>
          <p:nvCxnSpPr>
            <p:cNvPr id="24" name="Прямая со стрелкой 23"/>
            <p:cNvCxnSpPr>
              <a:stCxn id="20" idx="2"/>
            </p:cNvCxnSpPr>
            <p:nvPr/>
          </p:nvCxnSpPr>
          <p:spPr>
            <a:xfrm flipH="1">
              <a:off x="1694782" y="4833156"/>
              <a:ext cx="14900" cy="504056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Группа 86"/>
          <p:cNvGrpSpPr/>
          <p:nvPr/>
        </p:nvGrpSpPr>
        <p:grpSpPr>
          <a:xfrm>
            <a:off x="359532" y="2744363"/>
            <a:ext cx="2700300" cy="2088793"/>
            <a:chOff x="359532" y="2744363"/>
            <a:chExt cx="2700300" cy="2088793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359532" y="3068960"/>
              <a:ext cx="2700300" cy="1764196"/>
            </a:xfrm>
            <a:prstGeom prst="roundRect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Исполнитель, </a:t>
              </a:r>
              <a:r>
                <a:rPr lang="ru-RU" sz="1200" b="1" u="sng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течение </a:t>
              </a:r>
              <a:r>
                <a:rPr lang="ru-RU" sz="1200" b="1" u="sng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ru-RU" sz="1200" b="1" u="sng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рабочих дней с даты получения заявки</a:t>
              </a:r>
              <a:r>
                <a:rPr lang="ru-RU" sz="12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 </a:t>
              </a:r>
              <a:r>
                <a:rPr lang="ru-RU" sz="1200" b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направляет заявителю уведомление о необходимости </a:t>
              </a:r>
              <a:r>
                <a:rPr lang="ru-RU" sz="12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</a:t>
              </a:r>
              <a:r>
                <a:rPr lang="ru-RU" sz="1200" b="1" u="sng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течение </a:t>
              </a:r>
              <a:r>
                <a:rPr lang="ru-RU" sz="1200" b="1" u="sng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 рабочих дней (</a:t>
              </a:r>
              <a:r>
                <a:rPr lang="ru-RU" sz="1200" b="1" u="sng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пп</a:t>
              </a:r>
              <a:r>
                <a:rPr lang="ru-RU" sz="1200" b="1" u="sng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«</a:t>
              </a:r>
              <a:r>
                <a:rPr lang="ru-RU" sz="1200" b="1" u="sng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</a:t>
              </a:r>
              <a:r>
                <a:rPr lang="ru-RU" sz="1200" b="1" u="sng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»)</a:t>
              </a:r>
              <a:r>
                <a:rPr lang="ru-RU" sz="1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200" b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 даты получения указанного уведомления представить недостающие документы и </a:t>
              </a:r>
              <a:r>
                <a:rPr lang="ru-RU" sz="12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сведения</a:t>
              </a:r>
              <a:endParaRPr lang="ru-RU" b="1" dirty="0"/>
            </a:p>
          </p:txBody>
        </p:sp>
        <p:cxnSp>
          <p:nvCxnSpPr>
            <p:cNvPr id="25" name="Прямая со стрелкой 24"/>
            <p:cNvCxnSpPr>
              <a:stCxn id="52" idx="2"/>
              <a:endCxn id="20" idx="0"/>
            </p:cNvCxnSpPr>
            <p:nvPr/>
          </p:nvCxnSpPr>
          <p:spPr>
            <a:xfrm>
              <a:off x="1694780" y="2744363"/>
              <a:ext cx="14902" cy="324597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Группа 83"/>
          <p:cNvGrpSpPr/>
          <p:nvPr/>
        </p:nvGrpSpPr>
        <p:grpSpPr>
          <a:xfrm>
            <a:off x="3688601" y="1844824"/>
            <a:ext cx="2088232" cy="1370362"/>
            <a:chOff x="3688601" y="1844824"/>
            <a:chExt cx="2088232" cy="1370362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3688601" y="2129000"/>
              <a:ext cx="2088232" cy="1086186"/>
            </a:xfrm>
            <a:prstGeom prst="roundRect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Анализ заявки на соответствие </a:t>
              </a:r>
              <a:r>
                <a:rPr lang="ru-RU" sz="1200" b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требованиям п</a:t>
              </a:r>
              <a:r>
                <a:rPr lang="ru-RU" sz="12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11, 12 </a:t>
              </a:r>
              <a:r>
                <a:rPr lang="ru-RU" sz="1200" b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ПП № </a:t>
              </a:r>
              <a:r>
                <a:rPr lang="ru-RU" sz="12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307</a:t>
              </a:r>
            </a:p>
            <a:p>
              <a:pPr algn="ctr"/>
              <a:r>
                <a:rPr lang="ru-RU" sz="1200" b="1" u="sng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срок рассмотрения: 3 рабочих дня (</a:t>
              </a:r>
              <a:r>
                <a:rPr lang="ru-RU" sz="1200" b="1" u="sng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пп</a:t>
              </a:r>
              <a:r>
                <a:rPr lang="ru-RU" sz="1200" b="1" u="sng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«</a:t>
              </a:r>
              <a:r>
                <a:rPr lang="ru-RU" sz="1200" b="1" u="sng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</a:t>
              </a:r>
              <a:r>
                <a:rPr lang="ru-RU" sz="1200" b="1" u="sng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»)</a:t>
              </a:r>
              <a:endParaRPr lang="ru-RU" b="1" dirty="0"/>
            </a:p>
          </p:txBody>
        </p:sp>
        <p:cxnSp>
          <p:nvCxnSpPr>
            <p:cNvPr id="27" name="Прямая со стрелкой 26"/>
            <p:cNvCxnSpPr>
              <a:stCxn id="3" idx="2"/>
              <a:endCxn id="11" idx="0"/>
            </p:cNvCxnSpPr>
            <p:nvPr/>
          </p:nvCxnSpPr>
          <p:spPr>
            <a:xfrm flipH="1">
              <a:off x="4732717" y="1844824"/>
              <a:ext cx="19303" cy="284176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Группа 88"/>
          <p:cNvGrpSpPr/>
          <p:nvPr/>
        </p:nvGrpSpPr>
        <p:grpSpPr>
          <a:xfrm>
            <a:off x="5776833" y="2129000"/>
            <a:ext cx="3074627" cy="615363"/>
            <a:chOff x="5776833" y="2129000"/>
            <a:chExt cx="3074627" cy="615363"/>
          </a:xfrm>
        </p:grpSpPr>
        <p:cxnSp>
          <p:nvCxnSpPr>
            <p:cNvPr id="26" name="Прямая со стрелкой 25"/>
            <p:cNvCxnSpPr>
              <a:stCxn id="11" idx="3"/>
              <a:endCxn id="43" idx="1"/>
            </p:cNvCxnSpPr>
            <p:nvPr/>
          </p:nvCxnSpPr>
          <p:spPr>
            <a:xfrm flipV="1">
              <a:off x="5776833" y="2436682"/>
              <a:ext cx="986395" cy="23541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Скругленный прямоугольник 42"/>
            <p:cNvSpPr/>
            <p:nvPr/>
          </p:nvSpPr>
          <p:spPr>
            <a:xfrm>
              <a:off x="6763228" y="2129000"/>
              <a:ext cx="2088232" cy="615363"/>
            </a:xfrm>
            <a:prstGeom prst="roundRect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Соответствует</a:t>
              </a:r>
            </a:p>
            <a:p>
              <a:pPr algn="ctr"/>
              <a:r>
                <a:rPr lang="ru-RU" sz="1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отказ не допускается( </a:t>
              </a:r>
              <a:r>
                <a:rPr lang="ru-RU" sz="12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пп</a:t>
              </a:r>
              <a:r>
                <a:rPr lang="ru-RU" sz="1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«</a:t>
              </a:r>
              <a:r>
                <a:rPr lang="ru-RU" sz="12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</a:t>
              </a:r>
              <a:r>
                <a:rPr lang="ru-RU" sz="1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»)</a:t>
              </a:r>
              <a:endParaRPr lang="ru-RU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Группа 90"/>
          <p:cNvGrpSpPr/>
          <p:nvPr/>
        </p:nvGrpSpPr>
        <p:grpSpPr>
          <a:xfrm>
            <a:off x="6763228" y="2744363"/>
            <a:ext cx="2088232" cy="1086186"/>
            <a:chOff x="6763228" y="2744363"/>
            <a:chExt cx="2088232" cy="1086186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6763228" y="3215186"/>
              <a:ext cx="2088232" cy="615363"/>
            </a:xfrm>
            <a:prstGeom prst="roundRect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См. Схему 2.2.</a:t>
              </a:r>
              <a:endParaRPr lang="ru-RU" sz="12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6" name="Прямая со стрелкой 45"/>
            <p:cNvCxnSpPr>
              <a:stCxn id="43" idx="2"/>
              <a:endCxn id="17" idx="0"/>
            </p:cNvCxnSpPr>
            <p:nvPr/>
          </p:nvCxnSpPr>
          <p:spPr>
            <a:xfrm>
              <a:off x="7807344" y="2744363"/>
              <a:ext cx="0" cy="470823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Группа 85"/>
          <p:cNvGrpSpPr/>
          <p:nvPr/>
        </p:nvGrpSpPr>
        <p:grpSpPr>
          <a:xfrm>
            <a:off x="650664" y="2129000"/>
            <a:ext cx="3037937" cy="615363"/>
            <a:chOff x="650664" y="2129000"/>
            <a:chExt cx="3037937" cy="615363"/>
          </a:xfrm>
        </p:grpSpPr>
        <p:sp>
          <p:nvSpPr>
            <p:cNvPr id="52" name="Скругленный прямоугольник 51"/>
            <p:cNvSpPr/>
            <p:nvPr/>
          </p:nvSpPr>
          <p:spPr>
            <a:xfrm>
              <a:off x="650664" y="2129000"/>
              <a:ext cx="2088232" cy="615363"/>
            </a:xfrm>
            <a:prstGeom prst="roundRect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Не соответствует</a:t>
              </a:r>
              <a:endParaRPr lang="ru-RU" sz="12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53" name="Прямая со стрелкой 52"/>
            <p:cNvCxnSpPr>
              <a:stCxn id="11" idx="1"/>
              <a:endCxn id="52" idx="3"/>
            </p:cNvCxnSpPr>
            <p:nvPr/>
          </p:nvCxnSpPr>
          <p:spPr>
            <a:xfrm flipH="1" flipV="1">
              <a:off x="2738896" y="2436682"/>
              <a:ext cx="949705" cy="23541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7412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0"/>
          </p:nvPr>
        </p:nvSpPr>
        <p:spPr>
          <a:xfrm>
            <a:off x="107504" y="116632"/>
            <a:ext cx="7164796" cy="580509"/>
          </a:xfrm>
        </p:spPr>
        <p:txBody>
          <a:bodyPr/>
          <a:lstStyle/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Приложение №5.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Заявка на подключение должна содержать следующие сведения: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7504" y="697141"/>
            <a:ext cx="8748972" cy="5613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реквизиты заявителя (для юридических лиц - полное наименование организации, дата и номер записи о включении в Единый государственный реестр юридических лиц, для индивидуальных предпринимателей - фамилия, имя, отчество, дата и номер записи о включении в Единый государственный реестр индивидуальных предпринимателей, для физических лиц - фамилия, имя, отчество, серия, номер и дата выдачи паспорта или иного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документа,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удостоверяющего личность, почтовый адрес, телефон, факс, адрес электронной почты);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б) местонахождение подключаемого объекта;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в) технические параметры подключаемого объекта: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расчетные максимальные часовые и среднечасовые расходы тепловой энергии и соответствующие им расчетные расходы теплоносителей на технологические нужды, отопление, вентиляцию, кондиционирование воздуха и горячее водоснабжение;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вид и параметры теплоносителей (давление и температура);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режимы теплопотребления для подключаемого объекта (непрерывный, одно-, двухсменный и др.);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расположение узла учета тепловой энергии и теплоносителей и контроля их качества;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требования к надежности теплоснабжения подключаемого объекта (допустимые перерывы в подаче теплоносителей по продолжительности, периодам года и др.);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наличие и возможность использования собственных источников тепловой энергии (с указанием их мощностей и режимов работы);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г) правовые основания пользования заявителем подключаемым объектом и земельным участком, на котором планируется создание подключаемого объекта (далее - земельный участок);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д) номер и дата выдачи технических условий (если они выдавались ранее в соответствии с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законодательством о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градостроительной деятельности);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е) планируемые сроки ввода в эксплуатацию подключаемого объекта;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ж) информация о границах земельного участка, на котором планируется осуществить строительство (реконструкцию, модернизацию) подключаемого объекта;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з) информация о виде разрешенного использования земельного участка;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и) информация о предельных параметрах разрешенного строительства (реконструкции, модернизации) подключаемого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объекта.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1074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05487" y="728700"/>
            <a:ext cx="8640960" cy="5968557"/>
          </a:xfrm>
          <a:prstGeom prst="rect">
            <a:avLst/>
          </a:prstGeom>
        </p:spPr>
        <p:txBody>
          <a:bodyPr wrap="square" bIns="0">
            <a:spAutoFit/>
          </a:bodyPr>
          <a:lstStyle/>
          <a:p>
            <a:pPr indent="342900" algn="just"/>
            <a:r>
              <a:rPr lang="ru-RU" sz="1200" b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 заявке на подключение к системе теплоснабжения прилагаются следующие документы:</a:t>
            </a:r>
            <a:endParaRPr lang="ru-RU" sz="1200" b="1" u="sng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3429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копии правоустанавливающих документов, подтверждающих право собственности или иное законное право заявителя на подключаемый объект или земельный участок, права на которые не зарегистрированы в Едином государственном реестре прав на недвижимое имущество и сделок с ним (в случае если такие права зарегистрированы в указанном реестре, представляются копии свидетельств о государственной регистрации прав на указанный подключаемый объект или земельный участок); </a:t>
            </a:r>
            <a:endParaRPr lang="ru-RU" sz="12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55600" algn="just">
              <a:lnSpc>
                <a:spcPct val="115000"/>
              </a:lnSpc>
            </a:pPr>
            <a:r>
              <a:rPr lang="ru-RU" sz="1100" i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*Примечание:</a:t>
            </a:r>
            <a:r>
              <a:rPr lang="ru-RU" sz="11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Исходя буквального понимания данного пункта, заявителю представляется возможность предоставления на выбор либо копий документов, подтверждающих право собственности на з/у, либо копий документов, подтверждающих право собственности на объект капитального строительства (если права зарегистрированы в ЕГРН-копий </a:t>
            </a:r>
            <a:r>
              <a:rPr lang="ru-RU" sz="1100" i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</a:t>
            </a:r>
            <a:r>
              <a:rPr lang="ru-RU" sz="11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-в о гос. регистрации прав либо на з/у, либо на подключаемый объект). В случае, если объект находится на стадии строительства, и право собственности на него еще не зарегистрировано, в целях подтверждения права заявителя осуществлять строительство подключаемого объекта куратору </a:t>
            </a:r>
            <a:r>
              <a:rPr lang="ru-RU" sz="1100" i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рекомендуется запрашивать </a:t>
            </a:r>
            <a:r>
              <a:rPr lang="ru-RU" sz="11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том числе разрешение на строительство такого объекта (так как разрешение является основанием для строительства объекта).  Поскольку в соответствии с п. 2 ст. 52 Градостроительного кодекса РФ </a:t>
            </a:r>
            <a:r>
              <a:rPr lang="ru-RU" sz="1100" i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строительство, реконструкция объектов капитального строительства осуществляются на основании разрешения на строительство, за исключением случаев, предусмотренных настоящей статьей.</a:t>
            </a:r>
          </a:p>
          <a:p>
            <a:pPr lvl="0" indent="355600" algn="just">
              <a:lnSpc>
                <a:spcPct val="115000"/>
              </a:lnSpc>
            </a:pPr>
            <a:r>
              <a:rPr lang="ru-RU" sz="11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Однако куратор </a:t>
            </a:r>
            <a:r>
              <a:rPr lang="ru-RU" sz="1100" i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вправе требовать </a:t>
            </a:r>
            <a:r>
              <a:rPr lang="ru-RU" sz="11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разрешение на строительство в случае непредставления такого документа, поскольку Правилами обязанность предоставления разрешения не установлена, также непредставление разрешения основанием для аннулирования заявки не является.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3429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ситуационный план расположения подключаемого объекта с привязкой к территории населенного пункта или элементам территориального деления в схеме теплоснабжения;</a:t>
            </a:r>
            <a:endParaRPr lang="ru-RU" sz="12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3429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в) топографическая карта земельного участка в масштабе 1:500 (для квартальной застройки 1:2000) с указанием всех наземных и подземных коммуникаций и сооружений (не прилагается в случае, если заявителем является физическое лицо, осуществляющее создание (реконструкцию) объекта индивидуального жилищного строительства);</a:t>
            </a:r>
            <a:endParaRPr lang="ru-RU" sz="12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3429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г) документы, подтверждающие полномочия лица, действующего от имени заявителя (в случае если заявка подается в адрес исполнителя представителем заявителя);</a:t>
            </a:r>
            <a:endParaRPr lang="ru-RU" sz="12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д) для юридических лиц - заверенные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нотариально или </a:t>
            </a:r>
            <a:r>
              <a:rPr lang="ru-RU" sz="12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заверенные заявителем*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копии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учредительных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документов</a:t>
            </a:r>
          </a:p>
          <a:p>
            <a:pPr indent="355600" algn="just">
              <a:lnSpc>
                <a:spcPct val="115000"/>
              </a:lnSpc>
              <a:spcAft>
                <a:spcPts val="0"/>
              </a:spcAft>
            </a:pPr>
            <a:r>
              <a:rPr lang="ru-RU" sz="1100" i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*Примечание:</a:t>
            </a:r>
            <a:r>
              <a:rPr lang="ru-RU" sz="11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Решением от 6 декабря 2013 г. N АКПИ13-997 признан недействующим со дня вступления решения суда в законную силу подпункт "</a:t>
            </a:r>
            <a:r>
              <a:rPr lang="ru-RU" sz="1100" i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11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" пункта 12 Правил подключения к системам теплоснабжения, утвержденных постановлением Правительства Российской Федерации от 16 апреля 2012 г. N 307, в части, исключающей для юридических лиц возможность приложения к заявке на подключение к системам теплоснабжения незаверенных нотариально копий учредительных документов. </a:t>
            </a:r>
          </a:p>
          <a:p>
            <a:pPr indent="3556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Перечень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документов и сведений, предусмотренных </a:t>
            </a:r>
            <a:r>
              <a:rPr 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п.п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11 и 12 ПП № 307,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является исчерпывающим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endParaRPr lang="ru-RU" sz="11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7688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06345" y="726768"/>
            <a:ext cx="8784976" cy="60293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24000" algn="just">
              <a:spcAft>
                <a:spcPts val="0"/>
              </a:spcAft>
            </a:pPr>
            <a:r>
              <a:rPr lang="ru-RU" sz="12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случае несоблюдения заявителем требований</a:t>
            </a:r>
            <a:r>
              <a:rPr lang="ru-RU" sz="12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2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предъявляемых к содержанию заявки и составу прилагаемых документов: </a:t>
            </a:r>
            <a:endParaRPr lang="ru-RU" sz="1200" u="sng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24000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исполнитель в течение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 рабочих дней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даты получения заявки направляет заявителю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уведомление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 необходимости в течение 3 месяцев с даты получения указанного уведомления представить недостающие документы и сведения.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24000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случае непредставления заявителем недостающих документов и сведений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течение 3 месяцев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даты его уведомления исполнитель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аннулирует заявку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 подключение и уведомляет об этом </a:t>
            </a:r>
            <a:r>
              <a:rPr lang="ru-RU" sz="1200" b="1" u="sng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(в письменном виде)</a:t>
            </a:r>
            <a:r>
              <a:rPr lang="ru-RU" sz="12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заявителя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течение 15 дней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даты принятия решения об аннулировании указанной заявки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lvl="0" indent="342900" algn="just">
              <a:lnSpc>
                <a:spcPct val="115000"/>
              </a:lnSpc>
            </a:pPr>
            <a:r>
              <a:rPr lang="ru-RU" sz="12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Согласие собственника или иного законного владельца тепловой сети или источника тепловой энергии, через которые возможно подключение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lvl="0" indent="342900" algn="just">
              <a:lnSpc>
                <a:spcPct val="115000"/>
              </a:lnSpc>
            </a:pPr>
            <a:r>
              <a:rPr lang="ru-RU" sz="12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подключение объекта к системе теплоснабжения в соответствии со схемой теплоснабжения возможно через тепловые сети или источники тепловой энергии, принадлежащие на праве собственности или ином законном основании лицам, не оказывающим услуги по передаче тепловой энергии и (или) не осуществляющим продажу тепловой энергии, то заключение договора о подключении осуществляется теплоснабжающей или теплосетевой организацией (исполнителем) после получения согласия указанных лиц на подключение объекта через принадлежащие им тепловые сети или источники тепловой энергии.</a:t>
            </a:r>
          </a:p>
          <a:p>
            <a:pPr lvl="0" indent="342900" algn="just">
              <a:lnSpc>
                <a:spcPct val="115000"/>
              </a:lnSpc>
            </a:pPr>
            <a:r>
              <a:rPr lang="ru-RU" sz="12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случае если указанные лица не предоставят согласие на подключение к принадлежащим им на праве собственности или ином законном основании источникам тепловой энергии или тепловым сетям в течение 15 дней с даты обращения теплоснабжающей или теплосетевой организации (исполнителя), теплоснабжающая или теплосетевая организация (исполнитель) обязана в течение 30 дней с даты получения заявки на подключение уведомить заявителя о возможности подключения:</a:t>
            </a:r>
          </a:p>
          <a:p>
            <a:pPr lvl="0" indent="342900" algn="just">
              <a:lnSpc>
                <a:spcPct val="115000"/>
              </a:lnSpc>
            </a:pPr>
            <a:r>
              <a:rPr lang="ru-RU" sz="12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иной точке подключения с учетом определения технической возможности подключения;</a:t>
            </a:r>
          </a:p>
          <a:p>
            <a:pPr lvl="0" indent="342900" algn="just">
              <a:lnSpc>
                <a:spcPct val="115000"/>
              </a:lnSpc>
            </a:pPr>
            <a:r>
              <a:rPr lang="ru-RU" sz="12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путем уступки права на использование мощности в порядке, установленном разделом V настоящих Правил, при наличии технической возможности такой уступки.</a:t>
            </a:r>
          </a:p>
          <a:p>
            <a:pPr lvl="0" indent="342900" algn="just">
              <a:lnSpc>
                <a:spcPct val="115000"/>
              </a:lnSpc>
            </a:pPr>
            <a:r>
              <a:rPr lang="ru-RU" sz="12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Заявитель обязан в течение 15 дней с даты получения такого уведомления сообщить исполнителю в письменной форме о выборе варианта подключения либо об отказе от подключения. В случае если в указанный срок исполнителю не поступит сообщение заявителя о выборе варианта подключения или поступит отказ от подключения, заявка на подключение аннулируется.</a:t>
            </a:r>
          </a:p>
          <a:p>
            <a:pPr lvl="0" indent="342900" algn="just">
              <a:lnSpc>
                <a:spcPct val="115000"/>
              </a:lnSpc>
            </a:pPr>
            <a:r>
              <a:rPr lang="ru-RU" sz="12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случае поступления в установленный срок исполнителю сообщения заявителя о выборе варианта подключения, заключение договора о подключении осуществляется в порядке, установленном настоящими Правилами для соответствующего варианта подключения.</a:t>
            </a:r>
            <a:endParaRPr lang="ru-RU" sz="1200" b="1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24000" algn="just">
              <a:spcAft>
                <a:spcPts val="0"/>
              </a:spcAft>
            </a:pP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3336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06345" y="726768"/>
            <a:ext cx="8784976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ru-RU" sz="1100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</a:t>
            </a:r>
            <a:r>
              <a:rPr lang="ru-RU" sz="1100" u="sng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осуществления процедуры подключения к системе теплоснабжения в ходе заключения договора о подключении исполнитель обеспечивает возможность использования и обмена между исполнителем и заявителем документами как в электронной форме, так и на бумажном носителе.</a:t>
            </a:r>
          </a:p>
          <a:p>
            <a:pPr indent="457200"/>
            <a:r>
              <a:rPr lang="ru-RU" sz="1100" u="sng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Исполнитель и заявитель - юридическое лицо или индивидуальный предприниматель в целях выполнения процедуры подключения к системе теплоснабжения и заключения договора о подключении подписывают предусмотренные настоящими Правилами документы в электронной форме с использованием усиленной квалифицированной электронной подписи. Заявитель - физическое лицо в целях выполнения процедуры подключения к системе теплоснабжения и заключения договора о подключении подписывает предусмотренные настоящими Правилами документы в электронной форме простой электронной подписью.</a:t>
            </a:r>
          </a:p>
          <a:p>
            <a:pPr indent="457200"/>
            <a:r>
              <a:rPr lang="ru-RU" sz="1100" u="sng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Подача заявок и документов в электронной форме осуществляется заявителем с использованием идентификатора и пароля, выданных посредством сайта теплоснабжающей или теплосетевой организации в порядке, установленном исполнителем. Информация о порядке выдачи и использования идентификатора и пароля размещается на сайте теплоснабжающей или теплосетевой организации. Для получения идентификатора и пароля заявитель проходит процедуру регистрации на указанном сайте с использованием страхового номера индивидуального лицевого счета заявителя - для физических лиц, основного государственного регистрационного номера индивидуального предпринимателя и идентификационного номера налогоплательщика - для индивидуальных предпринимателей, основного государственного регистрационного номера и идентификационного номера налогоплательщика - для юридических лиц. Заявитель несет ответственность за достоверность и полноту прилагаемых в электронной форме к заявке документов в соответствии с законодательством Российской Федерации.</a:t>
            </a:r>
          </a:p>
          <a:p>
            <a:pPr indent="457200"/>
            <a:r>
              <a:rPr lang="ru-RU" sz="1100" u="sng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этом теплоснабжающая или теплосетевая организация обязана обеспечить принятие в электронной форме заявок и прилагаемых документов заявителей, в том числе возможность получения заявителями на безвозмездной основе идентификатора и пароля, сведений об основных этапах обработки заявок в режиме реального времени без использования программного обеспечения, установка которого на технические средства потребителя требует заключения лицензионного или иного соглашения с правообладателем программного обеспечения, предусматривающего взимание с потребителя платы, и без использования специальных аппаратных средств.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5128" y="-8812"/>
            <a:ext cx="86049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400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осле вступления в силу Постановлением правительства от 09.09.2017 №</a:t>
            </a:r>
            <a:r>
              <a:rPr lang="ru-RU" sz="1400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1089 </a:t>
            </a:r>
            <a:r>
              <a:rPr lang="ru-RU" sz="1400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исполнитель </a:t>
            </a:r>
          </a:p>
          <a:p>
            <a:pPr algn="just"/>
            <a:r>
              <a:rPr lang="ru-RU" sz="1400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будет </a:t>
            </a:r>
            <a:r>
              <a:rPr lang="ru-RU" sz="1400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обязан обеспечить принятие в электронной форме заявок и прилагаемых </a:t>
            </a:r>
            <a:endParaRPr lang="ru-RU" sz="1400" u="sng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документов заявителей ( </a:t>
            </a:r>
            <a:r>
              <a:rPr lang="ru-RU" sz="1400" u="sng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</a:t>
            </a:r>
            <a:r>
              <a:rPr lang="ru-RU" sz="1400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«г»):</a:t>
            </a:r>
            <a:endParaRPr lang="ru-RU" sz="1400" u="sng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9086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3590" y="1096290"/>
            <a:ext cx="4644516" cy="5761709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36000" bIns="0" rtlCol="0" anchor="ctr"/>
          <a:lstStyle/>
          <a:p>
            <a:pPr algn="just"/>
            <a:r>
              <a:rPr lang="ru-RU" sz="1200" b="1" dirty="0" smtClean="0">
                <a:solidFill>
                  <a:sysClr val="windowText" lastClr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1200" b="1" dirty="0" smtClea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</a:t>
            </a:r>
            <a:r>
              <a:rPr lang="ru-RU" sz="1200" b="1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Правительства РФ от 13.02.2006 N 83 «Об утверждении Правил определения и предоставления технических условий подключения объекта капитального строительства к сетям инженерно-технического обеспечения и Правил подключения объекта капитального строительства к сетям инженерно-технического обеспечения</a:t>
            </a:r>
            <a:r>
              <a:rPr lang="ru-RU" sz="1200" b="1" dirty="0" smtClea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(далее – ПП №83).</a:t>
            </a:r>
          </a:p>
          <a:p>
            <a:pPr algn="just"/>
            <a:r>
              <a:rPr lang="ru-RU" sz="1200" b="1" dirty="0" smtClean="0">
                <a:solidFill>
                  <a:sysClr val="windowText" lastClr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Применение: </a:t>
            </a:r>
            <a:r>
              <a:rPr lang="ru-RU" sz="1200" u="sng" dirty="0" smtClean="0">
                <a:solidFill>
                  <a:sysClr val="windowText" lastClr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Предоставление </a:t>
            </a:r>
            <a:r>
              <a:rPr lang="ru-RU" sz="1200" u="sng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технических условий и (или) информации о плате за </a:t>
            </a:r>
            <a:r>
              <a:rPr lang="ru-RU" sz="1200" u="sng" dirty="0" smtClean="0">
                <a:solidFill>
                  <a:sysClr val="windowText" lastClr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подключение.</a:t>
            </a:r>
          </a:p>
          <a:p>
            <a:pPr algn="just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Описание:</a:t>
            </a:r>
            <a:r>
              <a:rPr lang="ru-RU" sz="1200" dirty="0" smtClea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ПП </a:t>
            </a:r>
            <a:r>
              <a:rPr lang="ru-RU" sz="120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83 регулируют отношения между организацией, осуществляющей эксплуатацию сетей инженерно-технического обеспечения, органами местного самоуправления и правообладателями земельных участков, возникающие </a:t>
            </a:r>
            <a:r>
              <a:rPr lang="ru-RU" sz="1200" b="1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определения и предоставления технических условий подключения строящихся, реконструируемых или построенных, но не подключенных объектов капитального строительства к сетям инженерно-технического обеспечения </a:t>
            </a:r>
            <a:r>
              <a:rPr lang="ru-RU" sz="120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(далее - технические условия), включая порядок направления запроса, порядок определения и предоставления технических условий, а также критерии определения возможности подключения.</a:t>
            </a:r>
          </a:p>
          <a:p>
            <a:pPr algn="just"/>
            <a:r>
              <a:rPr lang="ru-RU" sz="120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Настоящие Правила </a:t>
            </a:r>
            <a:r>
              <a:rPr lang="ru-RU" sz="1200" b="1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применяются</a:t>
            </a:r>
            <a:r>
              <a:rPr lang="ru-RU" sz="120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также в случаях, </a:t>
            </a:r>
            <a:r>
              <a:rPr lang="ru-RU" sz="1200" b="1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в результате строительства (реконструкции) сетей инженерно-технического обеспечения либо оборудования по производству ресурсов требуется подключение к технологически связанным сетям инженерно-технического обеспечения.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658106" y="1096291"/>
            <a:ext cx="4485894" cy="5761709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just"/>
            <a:r>
              <a:rPr lang="en-US" sz="1200" b="1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Постановлением Правительства РФ от 16.04.2012 N 307 «О порядке подключения к системам теплоснабжения и о внесении изменений в некоторые акты Правительства Российской Федерации</a:t>
            </a:r>
            <a:r>
              <a:rPr lang="ru-RU" sz="1200" b="1" dirty="0" smtClea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(далее – ПП №307). </a:t>
            </a:r>
            <a:endParaRPr lang="ru-RU" sz="1200" b="1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Применение: </a:t>
            </a:r>
            <a:r>
              <a:rPr lang="ru-RU" sz="1200" u="sng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Подключение </a:t>
            </a:r>
            <a:r>
              <a:rPr lang="ru-RU" sz="1200" u="sng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 системам теплоснабжения, заключение и исполнение договора о </a:t>
            </a:r>
            <a:r>
              <a:rPr lang="ru-RU" sz="1200" u="sng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подключении. </a:t>
            </a:r>
          </a:p>
          <a:p>
            <a:pPr algn="just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Описание: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ПП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307 определяют порядок подключения теплопотребляющих установок, тепловых сетей и источников тепловой энергии к системам теплоснабжения, в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том числе,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заключения и исполнения договора о подключении. </a:t>
            </a:r>
          </a:p>
          <a:p>
            <a:pPr algn="just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 № 307 применяются при заключении договора о подключении в случаях:</a:t>
            </a:r>
          </a:p>
          <a:p>
            <a:pPr algn="just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необходимости подключения к системам теплоснабжения вновь создаваемого или созданного подключаемого объекта,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не подключенного к системам теплоснабжения, в том числе при уступке права на использование тепловой мощности;</a:t>
            </a:r>
          </a:p>
          <a:p>
            <a:pPr algn="just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увеличения тепловой нагрузки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(для теплопотребляющих установок) или тепловой мощности (для источников тепловой энергии и тепловых сетей) подключаемого объекта;</a:t>
            </a:r>
          </a:p>
          <a:p>
            <a:pPr algn="just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реконструкции или модернизации подключаемого объекта, при которы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 не осуществляется увеличение тепловой нагрузки или тепловой мощности подключаемого объекта, но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требуется строительство (реконструкция, модернизация) тепловых сетей или источников тепловой энергии в системе теплоснабжения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 том числе при повышении надежности теплоснабжения и изменении режимов потребления тепловой энергии.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9508" y="80628"/>
            <a:ext cx="7419333" cy="1015663"/>
          </a:xfrm>
          <a:custGeom>
            <a:avLst/>
            <a:gdLst>
              <a:gd name="connsiteX0" fmla="*/ 0 w 7406807"/>
              <a:gd name="connsiteY0" fmla="*/ 0 h 830997"/>
              <a:gd name="connsiteX1" fmla="*/ 7406807 w 7406807"/>
              <a:gd name="connsiteY1" fmla="*/ 0 h 830997"/>
              <a:gd name="connsiteX2" fmla="*/ 7406807 w 7406807"/>
              <a:gd name="connsiteY2" fmla="*/ 830997 h 830997"/>
              <a:gd name="connsiteX3" fmla="*/ 0 w 7406807"/>
              <a:gd name="connsiteY3" fmla="*/ 830997 h 830997"/>
              <a:gd name="connsiteX4" fmla="*/ 0 w 7406807"/>
              <a:gd name="connsiteY4" fmla="*/ 0 h 830997"/>
              <a:gd name="connsiteX0" fmla="*/ 0 w 7419333"/>
              <a:gd name="connsiteY0" fmla="*/ 0 h 1319512"/>
              <a:gd name="connsiteX1" fmla="*/ 7406807 w 7419333"/>
              <a:gd name="connsiteY1" fmla="*/ 0 h 1319512"/>
              <a:gd name="connsiteX2" fmla="*/ 7419333 w 7419333"/>
              <a:gd name="connsiteY2" fmla="*/ 1319512 h 1319512"/>
              <a:gd name="connsiteX3" fmla="*/ 0 w 7419333"/>
              <a:gd name="connsiteY3" fmla="*/ 830997 h 1319512"/>
              <a:gd name="connsiteX4" fmla="*/ 0 w 7419333"/>
              <a:gd name="connsiteY4" fmla="*/ 0 h 1319512"/>
              <a:gd name="connsiteX0" fmla="*/ 0 w 7419333"/>
              <a:gd name="connsiteY0" fmla="*/ 0 h 1319512"/>
              <a:gd name="connsiteX1" fmla="*/ 7406807 w 7419333"/>
              <a:gd name="connsiteY1" fmla="*/ 0 h 1319512"/>
              <a:gd name="connsiteX2" fmla="*/ 7419333 w 7419333"/>
              <a:gd name="connsiteY2" fmla="*/ 1319512 h 1319512"/>
              <a:gd name="connsiteX3" fmla="*/ 0 w 7419333"/>
              <a:gd name="connsiteY3" fmla="*/ 1281934 h 1319512"/>
              <a:gd name="connsiteX4" fmla="*/ 0 w 7419333"/>
              <a:gd name="connsiteY4" fmla="*/ 0 h 1319512"/>
              <a:gd name="connsiteX0" fmla="*/ 0 w 7419333"/>
              <a:gd name="connsiteY0" fmla="*/ 0 h 1306986"/>
              <a:gd name="connsiteX1" fmla="*/ 7406807 w 7419333"/>
              <a:gd name="connsiteY1" fmla="*/ 0 h 1306986"/>
              <a:gd name="connsiteX2" fmla="*/ 7419333 w 7419333"/>
              <a:gd name="connsiteY2" fmla="*/ 1306986 h 1306986"/>
              <a:gd name="connsiteX3" fmla="*/ 0 w 7419333"/>
              <a:gd name="connsiteY3" fmla="*/ 1281934 h 1306986"/>
              <a:gd name="connsiteX4" fmla="*/ 0 w 7419333"/>
              <a:gd name="connsiteY4" fmla="*/ 0 h 1306986"/>
              <a:gd name="connsiteX0" fmla="*/ 0 w 7419333"/>
              <a:gd name="connsiteY0" fmla="*/ 0 h 1306986"/>
              <a:gd name="connsiteX1" fmla="*/ 7406807 w 7419333"/>
              <a:gd name="connsiteY1" fmla="*/ 0 h 1306986"/>
              <a:gd name="connsiteX2" fmla="*/ 7419333 w 7419333"/>
              <a:gd name="connsiteY2" fmla="*/ 1306986 h 1306986"/>
              <a:gd name="connsiteX3" fmla="*/ 3576374 w 7419333"/>
              <a:gd name="connsiteY3" fmla="*/ 1282006 h 1306986"/>
              <a:gd name="connsiteX4" fmla="*/ 0 w 7419333"/>
              <a:gd name="connsiteY4" fmla="*/ 1281934 h 1306986"/>
              <a:gd name="connsiteX5" fmla="*/ 0 w 7419333"/>
              <a:gd name="connsiteY5" fmla="*/ 0 h 1306986"/>
              <a:gd name="connsiteX0" fmla="*/ 0 w 7419333"/>
              <a:gd name="connsiteY0" fmla="*/ 0 h 1289057"/>
              <a:gd name="connsiteX1" fmla="*/ 7406807 w 7419333"/>
              <a:gd name="connsiteY1" fmla="*/ 0 h 1289057"/>
              <a:gd name="connsiteX2" fmla="*/ 7419333 w 7419333"/>
              <a:gd name="connsiteY2" fmla="*/ 1289057 h 1289057"/>
              <a:gd name="connsiteX3" fmla="*/ 3576374 w 7419333"/>
              <a:gd name="connsiteY3" fmla="*/ 1282006 h 1289057"/>
              <a:gd name="connsiteX4" fmla="*/ 0 w 7419333"/>
              <a:gd name="connsiteY4" fmla="*/ 1281934 h 1289057"/>
              <a:gd name="connsiteX5" fmla="*/ 0 w 7419333"/>
              <a:gd name="connsiteY5" fmla="*/ 0 h 1289057"/>
              <a:gd name="connsiteX0" fmla="*/ 0 w 7419333"/>
              <a:gd name="connsiteY0" fmla="*/ 0 h 1290971"/>
              <a:gd name="connsiteX1" fmla="*/ 7406807 w 7419333"/>
              <a:gd name="connsiteY1" fmla="*/ 0 h 1290971"/>
              <a:gd name="connsiteX2" fmla="*/ 7419333 w 7419333"/>
              <a:gd name="connsiteY2" fmla="*/ 1289057 h 1290971"/>
              <a:gd name="connsiteX3" fmla="*/ 3558444 w 7419333"/>
              <a:gd name="connsiteY3" fmla="*/ 1290971 h 1290971"/>
              <a:gd name="connsiteX4" fmla="*/ 0 w 7419333"/>
              <a:gd name="connsiteY4" fmla="*/ 1281934 h 1290971"/>
              <a:gd name="connsiteX5" fmla="*/ 0 w 7419333"/>
              <a:gd name="connsiteY5" fmla="*/ 0 h 1290971"/>
              <a:gd name="connsiteX0" fmla="*/ 0 w 7419333"/>
              <a:gd name="connsiteY0" fmla="*/ 0 h 1289057"/>
              <a:gd name="connsiteX1" fmla="*/ 7406807 w 7419333"/>
              <a:gd name="connsiteY1" fmla="*/ 0 h 1289057"/>
              <a:gd name="connsiteX2" fmla="*/ 7419333 w 7419333"/>
              <a:gd name="connsiteY2" fmla="*/ 1289057 h 1289057"/>
              <a:gd name="connsiteX3" fmla="*/ 3540515 w 7419333"/>
              <a:gd name="connsiteY3" fmla="*/ 959277 h 1289057"/>
              <a:gd name="connsiteX4" fmla="*/ 0 w 7419333"/>
              <a:gd name="connsiteY4" fmla="*/ 1281934 h 1289057"/>
              <a:gd name="connsiteX5" fmla="*/ 0 w 7419333"/>
              <a:gd name="connsiteY5" fmla="*/ 0 h 1289057"/>
              <a:gd name="connsiteX0" fmla="*/ 0 w 7419333"/>
              <a:gd name="connsiteY0" fmla="*/ 0 h 1281934"/>
              <a:gd name="connsiteX1" fmla="*/ 7406807 w 7419333"/>
              <a:gd name="connsiteY1" fmla="*/ 0 h 1281934"/>
              <a:gd name="connsiteX2" fmla="*/ 7419333 w 7419333"/>
              <a:gd name="connsiteY2" fmla="*/ 966328 h 1281934"/>
              <a:gd name="connsiteX3" fmla="*/ 3540515 w 7419333"/>
              <a:gd name="connsiteY3" fmla="*/ 959277 h 1281934"/>
              <a:gd name="connsiteX4" fmla="*/ 0 w 7419333"/>
              <a:gd name="connsiteY4" fmla="*/ 1281934 h 1281934"/>
              <a:gd name="connsiteX5" fmla="*/ 0 w 7419333"/>
              <a:gd name="connsiteY5" fmla="*/ 0 h 1281934"/>
              <a:gd name="connsiteX0" fmla="*/ 0 w 7419333"/>
              <a:gd name="connsiteY0" fmla="*/ 0 h 966328"/>
              <a:gd name="connsiteX1" fmla="*/ 7406807 w 7419333"/>
              <a:gd name="connsiteY1" fmla="*/ 0 h 966328"/>
              <a:gd name="connsiteX2" fmla="*/ 7419333 w 7419333"/>
              <a:gd name="connsiteY2" fmla="*/ 966328 h 966328"/>
              <a:gd name="connsiteX3" fmla="*/ 3540515 w 7419333"/>
              <a:gd name="connsiteY3" fmla="*/ 959277 h 966328"/>
              <a:gd name="connsiteX4" fmla="*/ 8964 w 7419333"/>
              <a:gd name="connsiteY4" fmla="*/ 959205 h 966328"/>
              <a:gd name="connsiteX5" fmla="*/ 0 w 7419333"/>
              <a:gd name="connsiteY5" fmla="*/ 0 h 966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19333" h="966328">
                <a:moveTo>
                  <a:pt x="0" y="0"/>
                </a:moveTo>
                <a:lnTo>
                  <a:pt x="7406807" y="0"/>
                </a:lnTo>
                <a:lnTo>
                  <a:pt x="7419333" y="966328"/>
                </a:lnTo>
                <a:lnTo>
                  <a:pt x="3540515" y="959277"/>
                </a:lnTo>
                <a:lnTo>
                  <a:pt x="8964" y="959205"/>
                </a:lnTo>
                <a:lnTo>
                  <a:pt x="0" y="0"/>
                </a:lnTo>
                <a:close/>
              </a:path>
            </a:pathLst>
          </a:cu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соответствии с Федеральным законом № 190 от 27.07.2010 «О теплоснабжении» (далее – ФЗ № 190) подключение объектов капитального строительства к тепловым сетям  осуществляется на основании договора на подключение (п. 2 ст. 14 190-ФЗ) в соответствии с требованием Градостроительного кодекса РФ и Правилами подключения к системам теплоснабжения (п. 1 ст. 14 ФЗ № 190</a:t>
            </a:r>
            <a:r>
              <a:rPr lang="ru-RU" sz="1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 Непосредственное правовое регулирование осуществляется следующими нормативными актами: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1991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143510" y="116632"/>
            <a:ext cx="6876762" cy="650528"/>
          </a:xfrm>
        </p:spPr>
        <p:txBody>
          <a:bodyPr/>
          <a:lstStyle/>
          <a:p>
            <a:pPr lvl="0">
              <a:spcBef>
                <a:spcPts val="0"/>
              </a:spcBef>
            </a:pPr>
            <a:r>
              <a:rPr lang="ru-RU" sz="1400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Схема 2.2. Действия </a:t>
            </a:r>
            <a:r>
              <a:rPr lang="ru-RU" sz="1400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ТСО в случае </a:t>
            </a:r>
            <a:r>
              <a:rPr lang="ru-RU" sz="1400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соответствия </a:t>
            </a:r>
            <a:r>
              <a:rPr lang="ru-RU" sz="1400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заявки требованиям </a:t>
            </a:r>
            <a:r>
              <a:rPr lang="ru-RU" sz="1400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 </a:t>
            </a:r>
            <a:r>
              <a:rPr lang="ru-RU" sz="1400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400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307, но при отсутствии технической возможности подключения:</a:t>
            </a:r>
            <a:endParaRPr lang="ru-RU" sz="1400" u="sng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986055" y="1120061"/>
            <a:ext cx="3116751" cy="581965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Заявка соответствует </a:t>
            </a:r>
            <a:r>
              <a:rPr lang="ru-RU" sz="12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требованиям </a:t>
            </a:r>
            <a:r>
              <a:rPr lang="ru-RU" sz="1200" b="1" dirty="0" err="1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п.п</a:t>
            </a:r>
            <a:r>
              <a:rPr lang="ru-RU" sz="12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11, </a:t>
            </a:r>
            <a:r>
              <a:rPr lang="ru-RU" sz="1200" b="1" dirty="0" smtClean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 № </a:t>
            </a:r>
            <a:r>
              <a:rPr lang="ru-RU" sz="1200" b="1" dirty="0" smtClean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307 и принята к исполнению.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2742885" y="7128988"/>
            <a:ext cx="1847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000" dirty="0">
              <a:solidFill>
                <a:schemeClr val="accent5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43" name="Группа 342"/>
          <p:cNvGrpSpPr/>
          <p:nvPr/>
        </p:nvGrpSpPr>
        <p:grpSpPr>
          <a:xfrm>
            <a:off x="351911" y="1411044"/>
            <a:ext cx="2634144" cy="579010"/>
            <a:chOff x="351911" y="951976"/>
            <a:chExt cx="2634144" cy="579010"/>
          </a:xfrm>
        </p:grpSpPr>
        <p:sp>
          <p:nvSpPr>
            <p:cNvPr id="47" name="Скругленный прямоугольник 46"/>
            <p:cNvSpPr/>
            <p:nvPr/>
          </p:nvSpPr>
          <p:spPr>
            <a:xfrm>
              <a:off x="351911" y="1160578"/>
              <a:ext cx="2203079" cy="370408"/>
            </a:xfrm>
            <a:prstGeom prst="roundRect">
              <a:avLst>
                <a:gd name="adj" fmla="val 18516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Техническая возможность подключения </a:t>
              </a:r>
              <a:r>
                <a:rPr lang="ru-RU" sz="12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отсутствует</a:t>
              </a:r>
              <a:endParaRPr lang="ru-RU" b="1" dirty="0"/>
            </a:p>
          </p:txBody>
        </p:sp>
        <p:cxnSp>
          <p:nvCxnSpPr>
            <p:cNvPr id="54" name="Прямая со стрелкой 53"/>
            <p:cNvCxnSpPr>
              <a:stCxn id="11" idx="1"/>
              <a:endCxn id="47" idx="3"/>
            </p:cNvCxnSpPr>
            <p:nvPr/>
          </p:nvCxnSpPr>
          <p:spPr>
            <a:xfrm flipH="1">
              <a:off x="2554990" y="951976"/>
              <a:ext cx="431065" cy="393806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4" name="Группа 343"/>
          <p:cNvGrpSpPr/>
          <p:nvPr/>
        </p:nvGrpSpPr>
        <p:grpSpPr>
          <a:xfrm>
            <a:off x="351984" y="1990054"/>
            <a:ext cx="2203006" cy="955008"/>
            <a:chOff x="330815" y="1486580"/>
            <a:chExt cx="2203006" cy="955008"/>
          </a:xfrm>
        </p:grpSpPr>
        <p:sp>
          <p:nvSpPr>
            <p:cNvPr id="80" name="Скругленный прямоугольник 79"/>
            <p:cNvSpPr/>
            <p:nvPr/>
          </p:nvSpPr>
          <p:spPr>
            <a:xfrm>
              <a:off x="330815" y="1691829"/>
              <a:ext cx="2203006" cy="749759"/>
            </a:xfrm>
            <a:prstGeom prst="roundRect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Анализ наличия утвержденных инвестиционных программ и наличия в их составе мероприятий по снятию </a:t>
              </a:r>
              <a:r>
                <a:rPr lang="ru-RU" sz="10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ограничений</a:t>
              </a:r>
              <a:endParaRPr lang="ru-RU" sz="12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56" name="Прямая со стрелкой 55"/>
            <p:cNvCxnSpPr>
              <a:stCxn id="47" idx="2"/>
              <a:endCxn id="80" idx="0"/>
            </p:cNvCxnSpPr>
            <p:nvPr/>
          </p:nvCxnSpPr>
          <p:spPr>
            <a:xfrm>
              <a:off x="1432282" y="1486580"/>
              <a:ext cx="36" cy="205249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5" name="Группа 354"/>
          <p:cNvGrpSpPr/>
          <p:nvPr/>
        </p:nvGrpSpPr>
        <p:grpSpPr>
          <a:xfrm>
            <a:off x="6102806" y="1411044"/>
            <a:ext cx="2573077" cy="1320778"/>
            <a:chOff x="6102806" y="1093235"/>
            <a:chExt cx="2573077" cy="1320778"/>
          </a:xfrm>
        </p:grpSpPr>
        <p:sp>
          <p:nvSpPr>
            <p:cNvPr id="48" name="Скругленный прямоугольник 47"/>
            <p:cNvSpPr/>
            <p:nvPr/>
          </p:nvSpPr>
          <p:spPr>
            <a:xfrm>
              <a:off x="6560101" y="1940134"/>
              <a:ext cx="2115782" cy="473879"/>
            </a:xfrm>
            <a:prstGeom prst="roundRect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См. Схему 2.3.</a:t>
              </a:r>
              <a:endParaRPr lang="ru-RU" sz="12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354" name="Группа 353"/>
            <p:cNvGrpSpPr/>
            <p:nvPr/>
          </p:nvGrpSpPr>
          <p:grpSpPr>
            <a:xfrm>
              <a:off x="6102806" y="1093235"/>
              <a:ext cx="2573077" cy="580364"/>
              <a:chOff x="6102806" y="1093235"/>
              <a:chExt cx="2573077" cy="580364"/>
            </a:xfrm>
          </p:grpSpPr>
          <p:sp>
            <p:nvSpPr>
              <p:cNvPr id="42" name="Скругленный прямоугольник 41"/>
              <p:cNvSpPr/>
              <p:nvPr/>
            </p:nvSpPr>
            <p:spPr>
              <a:xfrm>
                <a:off x="6565683" y="1301837"/>
                <a:ext cx="2110200" cy="371762"/>
              </a:xfrm>
              <a:prstGeom prst="roundRect">
                <a:avLst/>
              </a:prstGeom>
              <a:solidFill>
                <a:schemeClr val="bg2">
                  <a:lumMod val="60000"/>
                  <a:lumOff val="40000"/>
                </a:schemeClr>
              </a:solidFill>
              <a:ln>
                <a:solidFill>
                  <a:schemeClr val="bg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200" b="1" dirty="0">
                    <a:solidFill>
                      <a:schemeClr val="accent5">
                        <a:lumMod val="2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Техническая возможность подключения </a:t>
                </a:r>
                <a:r>
                  <a:rPr lang="ru-RU" sz="1200" b="1" dirty="0" smtClean="0">
                    <a:solidFill>
                      <a:schemeClr val="accent5">
                        <a:lumMod val="2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существует</a:t>
                </a:r>
                <a:endParaRPr lang="ru-RU" b="1" dirty="0"/>
              </a:p>
            </p:txBody>
          </p:sp>
          <p:cxnSp>
            <p:nvCxnSpPr>
              <p:cNvPr id="55" name="Прямая со стрелкой 54"/>
              <p:cNvCxnSpPr>
                <a:stCxn id="11" idx="3"/>
                <a:endCxn id="42" idx="1"/>
              </p:cNvCxnSpPr>
              <p:nvPr/>
            </p:nvCxnSpPr>
            <p:spPr>
              <a:xfrm>
                <a:off x="6102806" y="1093235"/>
                <a:ext cx="462877" cy="394483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8" name="Прямая со стрелкой 57"/>
            <p:cNvCxnSpPr>
              <a:stCxn id="42" idx="2"/>
              <a:endCxn id="48" idx="0"/>
            </p:cNvCxnSpPr>
            <p:nvPr/>
          </p:nvCxnSpPr>
          <p:spPr>
            <a:xfrm flipH="1">
              <a:off x="7617992" y="1673599"/>
              <a:ext cx="2791" cy="266535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5" name="Группа 344"/>
          <p:cNvGrpSpPr/>
          <p:nvPr/>
        </p:nvGrpSpPr>
        <p:grpSpPr>
          <a:xfrm>
            <a:off x="343423" y="2945062"/>
            <a:ext cx="2220128" cy="1037093"/>
            <a:chOff x="343423" y="2865550"/>
            <a:chExt cx="2220128" cy="1037093"/>
          </a:xfrm>
        </p:grpSpPr>
        <p:sp>
          <p:nvSpPr>
            <p:cNvPr id="81" name="Скругленный прямоугольник 80"/>
            <p:cNvSpPr/>
            <p:nvPr/>
          </p:nvSpPr>
          <p:spPr>
            <a:xfrm>
              <a:off x="343423" y="3137391"/>
              <a:ext cx="2220128" cy="765252"/>
            </a:xfrm>
            <a:prstGeom prst="roundRect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 наличии </a:t>
              </a:r>
              <a:r>
                <a:rPr lang="ru-RU" sz="1000" b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утвержденных инвестиционных программ и наличия в их составе мероприятий по снятию ограничений </a:t>
              </a:r>
              <a:endParaRPr lang="ru-RU" sz="1000" b="1" dirty="0" smtClean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59" name="Прямая со стрелкой 58"/>
            <p:cNvCxnSpPr>
              <a:stCxn id="80" idx="2"/>
              <a:endCxn id="81" idx="0"/>
            </p:cNvCxnSpPr>
            <p:nvPr/>
          </p:nvCxnSpPr>
          <p:spPr>
            <a:xfrm>
              <a:off x="1453487" y="2865550"/>
              <a:ext cx="0" cy="27184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6" name="Группа 345"/>
          <p:cNvGrpSpPr/>
          <p:nvPr/>
        </p:nvGrpSpPr>
        <p:grpSpPr>
          <a:xfrm>
            <a:off x="355352" y="3982155"/>
            <a:ext cx="2196269" cy="1684491"/>
            <a:chOff x="355352" y="3982155"/>
            <a:chExt cx="2196269" cy="1684491"/>
          </a:xfrm>
        </p:grpSpPr>
        <p:sp>
          <p:nvSpPr>
            <p:cNvPr id="126" name="Скругленный прямоугольник 125"/>
            <p:cNvSpPr/>
            <p:nvPr/>
          </p:nvSpPr>
          <p:spPr>
            <a:xfrm>
              <a:off x="355352" y="4276297"/>
              <a:ext cx="2196269" cy="1390349"/>
            </a:xfrm>
            <a:prstGeom prst="roundRect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Заявителю направляется Договор </a:t>
              </a:r>
              <a:r>
                <a:rPr lang="ru-RU" sz="1000" b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 подключении</a:t>
              </a:r>
            </a:p>
            <a:p>
              <a:pPr algn="ctr"/>
              <a:r>
                <a:rPr lang="ru-RU" sz="1000" b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(отказ не допускается</a:t>
              </a:r>
              <a:r>
                <a:rPr lang="ru-RU" sz="10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  <a:p>
              <a:pPr algn="ctr"/>
              <a:r>
                <a:rPr lang="ru-RU" sz="1000" i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Срок направления договора Заявителю: в течение </a:t>
              </a:r>
              <a:r>
                <a:rPr lang="ru-RU" sz="1000" i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30 дней с момента </a:t>
              </a:r>
            </a:p>
            <a:p>
              <a:pPr algn="ctr"/>
              <a:r>
                <a:rPr lang="ru-RU" sz="1000" i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получения </a:t>
              </a:r>
              <a:r>
                <a:rPr lang="ru-RU" sz="1000" i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заявки</a:t>
              </a:r>
              <a:r>
                <a:rPr lang="ru-RU" sz="1000" i="1" dirty="0">
                  <a:solidFill>
                    <a:srgbClr val="CCE4EE">
                      <a:lumMod val="2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иные сроки направления договора заявителю см. в Приложении №</a:t>
              </a:r>
              <a:r>
                <a:rPr lang="ru-RU" sz="1000" i="1" dirty="0" smtClean="0">
                  <a:solidFill>
                    <a:srgbClr val="CCE4EE">
                      <a:lumMod val="2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  <a:endParaRPr lang="ru-RU" i="1" dirty="0"/>
            </a:p>
          </p:txBody>
        </p:sp>
        <p:cxnSp>
          <p:nvCxnSpPr>
            <p:cNvPr id="143" name="Прямая со стрелкой 142"/>
            <p:cNvCxnSpPr>
              <a:stCxn id="81" idx="2"/>
              <a:endCxn id="126" idx="0"/>
            </p:cNvCxnSpPr>
            <p:nvPr/>
          </p:nvCxnSpPr>
          <p:spPr>
            <a:xfrm>
              <a:off x="1453487" y="3982155"/>
              <a:ext cx="0" cy="29414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7" name="Группа 346"/>
          <p:cNvGrpSpPr/>
          <p:nvPr/>
        </p:nvGrpSpPr>
        <p:grpSpPr>
          <a:xfrm>
            <a:off x="2554990" y="2222929"/>
            <a:ext cx="3471012" cy="650855"/>
            <a:chOff x="2554990" y="2222929"/>
            <a:chExt cx="3471012" cy="650855"/>
          </a:xfrm>
        </p:grpSpPr>
        <p:cxnSp>
          <p:nvCxnSpPr>
            <p:cNvPr id="60" name="Прямая со стрелкой 59"/>
            <p:cNvCxnSpPr>
              <a:stCxn id="80" idx="3"/>
              <a:endCxn id="146" idx="1"/>
            </p:cNvCxnSpPr>
            <p:nvPr/>
          </p:nvCxnSpPr>
          <p:spPr>
            <a:xfrm flipV="1">
              <a:off x="2554990" y="2548357"/>
              <a:ext cx="372626" cy="21826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6" name="Скругленный прямоугольник 145"/>
            <p:cNvSpPr/>
            <p:nvPr/>
          </p:nvSpPr>
          <p:spPr>
            <a:xfrm>
              <a:off x="2927616" y="2222929"/>
              <a:ext cx="3098386" cy="650855"/>
            </a:xfrm>
            <a:prstGeom prst="roundRect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 отсутствии </a:t>
              </a:r>
              <a:r>
                <a:rPr lang="ru-RU" sz="1000" b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утвержденных инвестиционных программ и </a:t>
              </a:r>
              <a:r>
                <a:rPr lang="ru-RU" sz="10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отсутствии </a:t>
              </a:r>
              <a:r>
                <a:rPr lang="ru-RU" sz="1000" b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их составе мероприятий по снятию ограничений </a:t>
              </a:r>
              <a:endParaRPr lang="ru-RU" sz="1000" b="1" dirty="0" smtClean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51" name="Группа 350"/>
          <p:cNvGrpSpPr/>
          <p:nvPr/>
        </p:nvGrpSpPr>
        <p:grpSpPr>
          <a:xfrm>
            <a:off x="6026002" y="3371304"/>
            <a:ext cx="2779266" cy="343782"/>
            <a:chOff x="6026002" y="3371304"/>
            <a:chExt cx="2779266" cy="343782"/>
          </a:xfrm>
        </p:grpSpPr>
        <p:sp>
          <p:nvSpPr>
            <p:cNvPr id="113" name="Скругленный прямоугольник 112"/>
            <p:cNvSpPr/>
            <p:nvPr/>
          </p:nvSpPr>
          <p:spPr>
            <a:xfrm>
              <a:off x="6590838" y="3371304"/>
              <a:ext cx="2214430" cy="343782"/>
            </a:xfrm>
            <a:prstGeom prst="roundRect">
              <a:avLst>
                <a:gd name="adj" fmla="val 18516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ОМС вносит изменения </a:t>
              </a:r>
              <a:r>
                <a:rPr lang="ru-RU" sz="1000" b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</a:t>
              </a:r>
              <a:r>
                <a:rPr lang="ru-RU" sz="10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схему теплоснабжения</a:t>
              </a:r>
              <a:endParaRPr lang="ru-RU" sz="1000" b="1" dirty="0"/>
            </a:p>
          </p:txBody>
        </p:sp>
        <p:cxnSp>
          <p:nvCxnSpPr>
            <p:cNvPr id="160" name="Прямая со стрелкой 159"/>
            <p:cNvCxnSpPr>
              <a:endCxn id="113" idx="1"/>
            </p:cNvCxnSpPr>
            <p:nvPr/>
          </p:nvCxnSpPr>
          <p:spPr>
            <a:xfrm flipV="1">
              <a:off x="6026002" y="3543195"/>
              <a:ext cx="564836" cy="1558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9" name="Группа 348"/>
          <p:cNvGrpSpPr/>
          <p:nvPr/>
        </p:nvGrpSpPr>
        <p:grpSpPr>
          <a:xfrm>
            <a:off x="3018647" y="5064883"/>
            <a:ext cx="2916324" cy="869794"/>
            <a:chOff x="1947011" y="5064883"/>
            <a:chExt cx="2916324" cy="869794"/>
          </a:xfrm>
        </p:grpSpPr>
        <p:sp>
          <p:nvSpPr>
            <p:cNvPr id="97" name="Скругленный прямоугольник 96"/>
            <p:cNvSpPr/>
            <p:nvPr/>
          </p:nvSpPr>
          <p:spPr>
            <a:xfrm>
              <a:off x="1947011" y="5363549"/>
              <a:ext cx="2916324" cy="571128"/>
            </a:xfrm>
            <a:prstGeom prst="roundRect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Обоснованный отказ ОМС с предоставлением заявителю информации об иных возможностях теплоснабжения подключаемого </a:t>
              </a:r>
              <a:r>
                <a:rPr lang="ru-RU" sz="10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объекта</a:t>
              </a:r>
              <a:endParaRPr lang="ru-RU" sz="12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65" name="Прямая со стрелкой 164"/>
            <p:cNvCxnSpPr>
              <a:endCxn id="97" idx="0"/>
            </p:cNvCxnSpPr>
            <p:nvPr/>
          </p:nvCxnSpPr>
          <p:spPr>
            <a:xfrm>
              <a:off x="3401870" y="5064883"/>
              <a:ext cx="3303" cy="298666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8" name="Группа 347"/>
          <p:cNvGrpSpPr/>
          <p:nvPr/>
        </p:nvGrpSpPr>
        <p:grpSpPr>
          <a:xfrm>
            <a:off x="2927616" y="2873784"/>
            <a:ext cx="3098386" cy="2191099"/>
            <a:chOff x="2927616" y="2873784"/>
            <a:chExt cx="3098386" cy="2191099"/>
          </a:xfrm>
        </p:grpSpPr>
        <p:sp>
          <p:nvSpPr>
            <p:cNvPr id="95" name="Скругленный прямоугольник 94"/>
            <p:cNvSpPr/>
            <p:nvPr/>
          </p:nvSpPr>
          <p:spPr>
            <a:xfrm>
              <a:off x="2927616" y="3105529"/>
              <a:ext cx="3098386" cy="1959354"/>
            </a:xfrm>
            <a:prstGeom prst="roundRect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Направляется обращение </a:t>
              </a:r>
              <a:r>
                <a:rPr lang="ru-RU" sz="1000" b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орган местного самоуправления с предложениями по снятию ограничений, о корректировке схемы </a:t>
              </a:r>
              <a:r>
                <a:rPr lang="ru-RU" sz="10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теплоснабжения</a:t>
              </a:r>
            </a:p>
            <a:p>
              <a:pPr algn="ctr"/>
              <a:r>
                <a:rPr lang="ru-RU" sz="1000" i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Срок направления </a:t>
              </a:r>
              <a:r>
                <a:rPr lang="ru-RU" sz="1000" i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обращения: </a:t>
              </a:r>
              <a:r>
                <a:rPr lang="ru-RU" sz="1000" i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течение 30 дней с момента </a:t>
              </a:r>
              <a:r>
                <a:rPr lang="ru-RU" sz="1000" i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получения заявки.</a:t>
              </a:r>
            </a:p>
            <a:p>
              <a:pPr algn="ctr"/>
              <a:r>
                <a:rPr lang="ru-RU" sz="1000" i="1" u="sng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Примечание:</a:t>
              </a:r>
              <a:r>
                <a:rPr lang="ru-RU" sz="1000" i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Подробнее </a:t>
              </a:r>
              <a:r>
                <a:rPr lang="ru-RU" sz="1000" i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 возможности </a:t>
              </a:r>
              <a:r>
                <a:rPr lang="ru-RU" sz="1000" i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отказа в заключении договора и порядке включения в утвержденную в установленном порядке инвестиционную программу мероприятий по развитию системы теплоснабжения и снятию технических </a:t>
              </a:r>
              <a:r>
                <a:rPr lang="ru-RU" sz="1000" i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ограничений см. Приложение №6.</a:t>
              </a:r>
              <a:endParaRPr lang="ru-RU" sz="1000" i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74" name="Прямая со стрелкой 173"/>
            <p:cNvCxnSpPr>
              <a:stCxn id="146" idx="2"/>
              <a:endCxn id="95" idx="0"/>
            </p:cNvCxnSpPr>
            <p:nvPr/>
          </p:nvCxnSpPr>
          <p:spPr>
            <a:xfrm>
              <a:off x="4476809" y="2873784"/>
              <a:ext cx="0" cy="231745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0" name="Группа 349"/>
          <p:cNvGrpSpPr/>
          <p:nvPr/>
        </p:nvGrpSpPr>
        <p:grpSpPr>
          <a:xfrm>
            <a:off x="3015344" y="5934677"/>
            <a:ext cx="2916324" cy="785495"/>
            <a:chOff x="1943708" y="5934677"/>
            <a:chExt cx="2916324" cy="785495"/>
          </a:xfrm>
        </p:grpSpPr>
        <p:sp>
          <p:nvSpPr>
            <p:cNvPr id="108" name="Скругленный прямоугольник 107"/>
            <p:cNvSpPr/>
            <p:nvPr/>
          </p:nvSpPr>
          <p:spPr>
            <a:xfrm>
              <a:off x="1943708" y="6190868"/>
              <a:ext cx="2916324" cy="529304"/>
            </a:xfrm>
            <a:prstGeom prst="roundRect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Исполнитель отказывает заявителю в подключении в связи с отсутствием технической возможности </a:t>
              </a:r>
              <a:r>
                <a:rPr lang="ru-RU" sz="10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подключения</a:t>
              </a:r>
              <a:endParaRPr lang="ru-RU" sz="12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82" name="Прямая со стрелкой 181"/>
            <p:cNvCxnSpPr>
              <a:stCxn id="97" idx="2"/>
              <a:endCxn id="108" idx="0"/>
            </p:cNvCxnSpPr>
            <p:nvPr/>
          </p:nvCxnSpPr>
          <p:spPr>
            <a:xfrm flipH="1">
              <a:off x="3401870" y="5934677"/>
              <a:ext cx="3303" cy="25619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3" name="Группа 352"/>
          <p:cNvGrpSpPr/>
          <p:nvPr/>
        </p:nvGrpSpPr>
        <p:grpSpPr>
          <a:xfrm>
            <a:off x="6590838" y="5118589"/>
            <a:ext cx="2214430" cy="1219366"/>
            <a:chOff x="6590838" y="5118589"/>
            <a:chExt cx="2214430" cy="1219366"/>
          </a:xfrm>
        </p:grpSpPr>
        <p:sp>
          <p:nvSpPr>
            <p:cNvPr id="125" name="Скругленный прямоугольник 124"/>
            <p:cNvSpPr/>
            <p:nvPr/>
          </p:nvSpPr>
          <p:spPr>
            <a:xfrm>
              <a:off x="6590838" y="5399946"/>
              <a:ext cx="2214430" cy="938009"/>
            </a:xfrm>
            <a:prstGeom prst="roundRect">
              <a:avLst>
                <a:gd name="adj" fmla="val 18516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Направление заявителю договора о </a:t>
              </a:r>
              <a:r>
                <a:rPr lang="ru-RU" sz="10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подключении</a:t>
              </a:r>
            </a:p>
            <a:p>
              <a:pPr algn="ctr"/>
              <a:r>
                <a:rPr lang="ru-RU" sz="1000" i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Срок направления: в течение 30 дней с даты внесения изменений в </a:t>
              </a:r>
              <a:r>
                <a:rPr lang="ru-RU" sz="1000" i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инвестиционную программу.</a:t>
              </a:r>
              <a:endParaRPr lang="ru-RU" sz="1000" b="1" dirty="0"/>
            </a:p>
            <a:p>
              <a:pPr algn="ctr"/>
              <a:endParaRPr lang="ru-RU" sz="1000" b="1" dirty="0"/>
            </a:p>
          </p:txBody>
        </p:sp>
        <p:cxnSp>
          <p:nvCxnSpPr>
            <p:cNvPr id="186" name="Прямая со стрелкой 185"/>
            <p:cNvCxnSpPr>
              <a:stCxn id="122" idx="2"/>
              <a:endCxn id="125" idx="0"/>
            </p:cNvCxnSpPr>
            <p:nvPr/>
          </p:nvCxnSpPr>
          <p:spPr>
            <a:xfrm flipH="1">
              <a:off x="7698053" y="5118589"/>
              <a:ext cx="2015" cy="281357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2" name="Группа 351"/>
          <p:cNvGrpSpPr/>
          <p:nvPr/>
        </p:nvGrpSpPr>
        <p:grpSpPr>
          <a:xfrm>
            <a:off x="6590838" y="3715086"/>
            <a:ext cx="2218459" cy="1403503"/>
            <a:chOff x="6590838" y="3715086"/>
            <a:chExt cx="2218459" cy="1403503"/>
          </a:xfrm>
        </p:grpSpPr>
        <p:sp>
          <p:nvSpPr>
            <p:cNvPr id="122" name="Скругленный прямоугольник 121"/>
            <p:cNvSpPr/>
            <p:nvPr/>
          </p:nvSpPr>
          <p:spPr>
            <a:xfrm>
              <a:off x="6590838" y="3996443"/>
              <a:ext cx="2218459" cy="1122146"/>
            </a:xfrm>
            <a:prstGeom prst="roundRect">
              <a:avLst>
                <a:gd name="adj" fmla="val 18516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Обращение в орган регулирования для внесения изменений в инвестиционную </a:t>
              </a:r>
              <a:r>
                <a:rPr lang="ru-RU" sz="10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программу.</a:t>
              </a:r>
            </a:p>
            <a:p>
              <a:pPr algn="ctr"/>
              <a:r>
                <a:rPr lang="ru-RU" sz="1000" i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Срок </a:t>
              </a:r>
              <a:r>
                <a:rPr lang="ru-RU" sz="1000" i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направления: в течение 30 дней с даты внесения изменений в Схему теплоснабжения.</a:t>
              </a:r>
              <a:endParaRPr lang="ru-RU" sz="1000" b="1" dirty="0"/>
            </a:p>
          </p:txBody>
        </p:sp>
        <p:cxnSp>
          <p:nvCxnSpPr>
            <p:cNvPr id="187" name="Прямая со стрелкой 186"/>
            <p:cNvCxnSpPr>
              <a:stCxn id="113" idx="2"/>
              <a:endCxn id="122" idx="0"/>
            </p:cNvCxnSpPr>
            <p:nvPr/>
          </p:nvCxnSpPr>
          <p:spPr>
            <a:xfrm>
              <a:off x="7698053" y="3715086"/>
              <a:ext cx="2015" cy="281357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86065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143510" y="116632"/>
            <a:ext cx="6876762" cy="650528"/>
          </a:xfrm>
        </p:spPr>
        <p:txBody>
          <a:bodyPr/>
          <a:lstStyle/>
          <a:p>
            <a:pPr lvl="0">
              <a:spcBef>
                <a:spcPts val="0"/>
              </a:spcBef>
            </a:pPr>
            <a:r>
              <a:rPr lang="ru-RU" sz="1400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 </a:t>
            </a:r>
            <a:r>
              <a:rPr lang="ru-RU" sz="1400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ТСО в случае </a:t>
            </a:r>
            <a:r>
              <a:rPr lang="ru-RU" sz="1400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соответствия </a:t>
            </a:r>
            <a:r>
              <a:rPr lang="ru-RU" sz="1400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заявки требованиям </a:t>
            </a:r>
            <a:r>
              <a:rPr lang="ru-RU" sz="1400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 </a:t>
            </a:r>
            <a:r>
              <a:rPr lang="ru-RU" sz="1400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400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307, но при отсутствии технической возможности подключения (после вступления в силу Постановлением правительства от 09.09.2017 №1089): </a:t>
            </a:r>
            <a:endParaRPr lang="ru-RU" sz="1400" u="sng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986055" y="1120061"/>
            <a:ext cx="3116751" cy="581965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Заявка соответствует </a:t>
            </a:r>
            <a:r>
              <a:rPr lang="ru-RU" sz="12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требованиям </a:t>
            </a:r>
            <a:r>
              <a:rPr lang="ru-RU" sz="1200" b="1" dirty="0" err="1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п.п</a:t>
            </a:r>
            <a:r>
              <a:rPr lang="ru-RU" sz="12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11, </a:t>
            </a:r>
            <a:r>
              <a:rPr lang="ru-RU" sz="1200" b="1" dirty="0" smtClean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 № </a:t>
            </a:r>
            <a:r>
              <a:rPr lang="ru-RU" sz="1200" b="1" dirty="0" smtClean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307 и принята к исполнению.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2742885" y="7128988"/>
            <a:ext cx="1847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000" dirty="0">
              <a:solidFill>
                <a:schemeClr val="accent5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Группа 342"/>
          <p:cNvGrpSpPr/>
          <p:nvPr/>
        </p:nvGrpSpPr>
        <p:grpSpPr>
          <a:xfrm>
            <a:off x="351911" y="1411044"/>
            <a:ext cx="2634144" cy="579010"/>
            <a:chOff x="351911" y="951976"/>
            <a:chExt cx="2634144" cy="579010"/>
          </a:xfrm>
        </p:grpSpPr>
        <p:sp>
          <p:nvSpPr>
            <p:cNvPr id="47" name="Скругленный прямоугольник 46"/>
            <p:cNvSpPr/>
            <p:nvPr/>
          </p:nvSpPr>
          <p:spPr>
            <a:xfrm>
              <a:off x="351911" y="1160578"/>
              <a:ext cx="2203079" cy="370408"/>
            </a:xfrm>
            <a:prstGeom prst="roundRect">
              <a:avLst>
                <a:gd name="adj" fmla="val 18516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Техническая возможность подключения </a:t>
              </a:r>
              <a:r>
                <a:rPr lang="ru-RU" sz="12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отсутствует</a:t>
              </a:r>
              <a:endParaRPr lang="ru-RU" b="1" dirty="0"/>
            </a:p>
          </p:txBody>
        </p:sp>
        <p:cxnSp>
          <p:nvCxnSpPr>
            <p:cNvPr id="54" name="Прямая со стрелкой 53"/>
            <p:cNvCxnSpPr>
              <a:stCxn id="11" idx="1"/>
              <a:endCxn id="47" idx="3"/>
            </p:cNvCxnSpPr>
            <p:nvPr/>
          </p:nvCxnSpPr>
          <p:spPr>
            <a:xfrm flipH="1">
              <a:off x="2554990" y="951976"/>
              <a:ext cx="431065" cy="393806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Группа 343"/>
          <p:cNvGrpSpPr/>
          <p:nvPr/>
        </p:nvGrpSpPr>
        <p:grpSpPr>
          <a:xfrm>
            <a:off x="351984" y="1990054"/>
            <a:ext cx="2203006" cy="955008"/>
            <a:chOff x="330815" y="1486580"/>
            <a:chExt cx="2203006" cy="955008"/>
          </a:xfrm>
        </p:grpSpPr>
        <p:sp>
          <p:nvSpPr>
            <p:cNvPr id="80" name="Скругленный прямоугольник 79"/>
            <p:cNvSpPr/>
            <p:nvPr/>
          </p:nvSpPr>
          <p:spPr>
            <a:xfrm>
              <a:off x="330815" y="1691829"/>
              <a:ext cx="2203006" cy="749759"/>
            </a:xfrm>
            <a:prstGeom prst="roundRect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Анализ наличия утвержденных инвестиционных программ и наличия в их составе мероприятий по снятию </a:t>
              </a:r>
              <a:r>
                <a:rPr lang="ru-RU" sz="10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ограничений</a:t>
              </a:r>
              <a:endParaRPr lang="ru-RU" sz="12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56" name="Прямая со стрелкой 55"/>
            <p:cNvCxnSpPr>
              <a:stCxn id="47" idx="2"/>
              <a:endCxn id="80" idx="0"/>
            </p:cNvCxnSpPr>
            <p:nvPr/>
          </p:nvCxnSpPr>
          <p:spPr>
            <a:xfrm>
              <a:off x="1432282" y="1486580"/>
              <a:ext cx="36" cy="205249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Группа 354"/>
          <p:cNvGrpSpPr/>
          <p:nvPr/>
        </p:nvGrpSpPr>
        <p:grpSpPr>
          <a:xfrm>
            <a:off x="6102806" y="1411044"/>
            <a:ext cx="2573077" cy="1320778"/>
            <a:chOff x="6102806" y="1093235"/>
            <a:chExt cx="2573077" cy="1320778"/>
          </a:xfrm>
        </p:grpSpPr>
        <p:sp>
          <p:nvSpPr>
            <p:cNvPr id="48" name="Скругленный прямоугольник 47"/>
            <p:cNvSpPr/>
            <p:nvPr/>
          </p:nvSpPr>
          <p:spPr>
            <a:xfrm>
              <a:off x="6560101" y="1940134"/>
              <a:ext cx="2115782" cy="473879"/>
            </a:xfrm>
            <a:prstGeom prst="roundRect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См. Схему 2.3.</a:t>
              </a:r>
              <a:endParaRPr lang="ru-RU" sz="12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6" name="Группа 353"/>
            <p:cNvGrpSpPr/>
            <p:nvPr/>
          </p:nvGrpSpPr>
          <p:grpSpPr>
            <a:xfrm>
              <a:off x="6102806" y="1093235"/>
              <a:ext cx="2573077" cy="580364"/>
              <a:chOff x="6102806" y="1093235"/>
              <a:chExt cx="2573077" cy="580364"/>
            </a:xfrm>
          </p:grpSpPr>
          <p:sp>
            <p:nvSpPr>
              <p:cNvPr id="42" name="Скругленный прямоугольник 41"/>
              <p:cNvSpPr/>
              <p:nvPr/>
            </p:nvSpPr>
            <p:spPr>
              <a:xfrm>
                <a:off x="6565683" y="1301837"/>
                <a:ext cx="2110200" cy="371762"/>
              </a:xfrm>
              <a:prstGeom prst="roundRect">
                <a:avLst/>
              </a:prstGeom>
              <a:solidFill>
                <a:schemeClr val="bg2">
                  <a:lumMod val="60000"/>
                  <a:lumOff val="40000"/>
                </a:schemeClr>
              </a:solidFill>
              <a:ln>
                <a:solidFill>
                  <a:schemeClr val="bg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200" b="1" dirty="0">
                    <a:solidFill>
                      <a:schemeClr val="accent5">
                        <a:lumMod val="2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Техническая возможность подключения </a:t>
                </a:r>
                <a:r>
                  <a:rPr lang="ru-RU" sz="1200" b="1" dirty="0" smtClean="0">
                    <a:solidFill>
                      <a:schemeClr val="accent5">
                        <a:lumMod val="2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существует</a:t>
                </a:r>
                <a:endParaRPr lang="ru-RU" b="1" dirty="0"/>
              </a:p>
            </p:txBody>
          </p:sp>
          <p:cxnSp>
            <p:nvCxnSpPr>
              <p:cNvPr id="55" name="Прямая со стрелкой 54"/>
              <p:cNvCxnSpPr>
                <a:stCxn id="11" idx="3"/>
                <a:endCxn id="42" idx="1"/>
              </p:cNvCxnSpPr>
              <p:nvPr/>
            </p:nvCxnSpPr>
            <p:spPr>
              <a:xfrm>
                <a:off x="6102806" y="1093235"/>
                <a:ext cx="462877" cy="394483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8" name="Прямая со стрелкой 57"/>
            <p:cNvCxnSpPr>
              <a:stCxn id="42" idx="2"/>
              <a:endCxn id="48" idx="0"/>
            </p:cNvCxnSpPr>
            <p:nvPr/>
          </p:nvCxnSpPr>
          <p:spPr>
            <a:xfrm flipH="1">
              <a:off x="7617992" y="1673599"/>
              <a:ext cx="2791" cy="266535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Группа 344"/>
          <p:cNvGrpSpPr/>
          <p:nvPr/>
        </p:nvGrpSpPr>
        <p:grpSpPr>
          <a:xfrm>
            <a:off x="343423" y="2945062"/>
            <a:ext cx="2220128" cy="1037093"/>
            <a:chOff x="343423" y="2865550"/>
            <a:chExt cx="2220128" cy="1037093"/>
          </a:xfrm>
        </p:grpSpPr>
        <p:sp>
          <p:nvSpPr>
            <p:cNvPr id="81" name="Скругленный прямоугольник 80"/>
            <p:cNvSpPr/>
            <p:nvPr/>
          </p:nvSpPr>
          <p:spPr>
            <a:xfrm>
              <a:off x="343423" y="3137391"/>
              <a:ext cx="2220128" cy="765252"/>
            </a:xfrm>
            <a:prstGeom prst="roundRect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 наличии </a:t>
              </a:r>
              <a:r>
                <a:rPr lang="ru-RU" sz="1000" b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утвержденных инвестиционных программ и наличия в их составе мероприятий по снятию ограничений </a:t>
              </a:r>
              <a:endParaRPr lang="ru-RU" sz="1000" b="1" dirty="0" smtClean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59" name="Прямая со стрелкой 58"/>
            <p:cNvCxnSpPr>
              <a:stCxn id="80" idx="2"/>
              <a:endCxn id="81" idx="0"/>
            </p:cNvCxnSpPr>
            <p:nvPr/>
          </p:nvCxnSpPr>
          <p:spPr>
            <a:xfrm>
              <a:off x="1453487" y="2865550"/>
              <a:ext cx="0" cy="27184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Группа 345"/>
          <p:cNvGrpSpPr/>
          <p:nvPr/>
        </p:nvGrpSpPr>
        <p:grpSpPr>
          <a:xfrm>
            <a:off x="355352" y="3982155"/>
            <a:ext cx="2196269" cy="1684491"/>
            <a:chOff x="355352" y="3982155"/>
            <a:chExt cx="2196269" cy="1684491"/>
          </a:xfrm>
        </p:grpSpPr>
        <p:sp>
          <p:nvSpPr>
            <p:cNvPr id="126" name="Скругленный прямоугольник 125"/>
            <p:cNvSpPr/>
            <p:nvPr/>
          </p:nvSpPr>
          <p:spPr>
            <a:xfrm>
              <a:off x="355352" y="4276297"/>
              <a:ext cx="2196269" cy="1390349"/>
            </a:xfrm>
            <a:prstGeom prst="roundRect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Заявителю направляется Договор </a:t>
              </a:r>
              <a:r>
                <a:rPr lang="ru-RU" sz="1000" b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 подключении</a:t>
              </a:r>
            </a:p>
            <a:p>
              <a:pPr algn="ctr"/>
              <a:r>
                <a:rPr lang="ru-RU" sz="1000" b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(отказ не допускается</a:t>
              </a:r>
              <a:r>
                <a:rPr lang="ru-RU" sz="10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  <a:p>
              <a:pPr algn="ctr"/>
              <a:r>
                <a:rPr lang="ru-RU" sz="1000" i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Срок направления договора Заявителю: в течение</a:t>
              </a:r>
              <a:r>
                <a:rPr lang="ru-RU" sz="1000" b="1" u="sng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20 рабочих </a:t>
              </a:r>
              <a:r>
                <a:rPr lang="ru-RU" sz="1000" b="1" u="sng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дней </a:t>
              </a:r>
              <a:r>
                <a:rPr lang="ru-RU" sz="1000" i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 момента </a:t>
              </a:r>
            </a:p>
            <a:p>
              <a:pPr algn="ctr"/>
              <a:r>
                <a:rPr lang="ru-RU" sz="1000" i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получения </a:t>
              </a:r>
              <a:r>
                <a:rPr lang="ru-RU" sz="1000" i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заявки</a:t>
              </a:r>
              <a:r>
                <a:rPr lang="ru-RU" sz="1000" i="1" dirty="0">
                  <a:solidFill>
                    <a:srgbClr val="CCE4EE">
                      <a:lumMod val="2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иные сроки направления договора заявителю см. в Приложении №</a:t>
              </a:r>
              <a:r>
                <a:rPr lang="ru-RU" sz="1000" i="1" dirty="0" smtClean="0">
                  <a:solidFill>
                    <a:srgbClr val="CCE4EE">
                      <a:lumMod val="2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  <a:endParaRPr lang="ru-RU" i="1" dirty="0"/>
            </a:p>
          </p:txBody>
        </p:sp>
        <p:cxnSp>
          <p:nvCxnSpPr>
            <p:cNvPr id="143" name="Прямая со стрелкой 142"/>
            <p:cNvCxnSpPr>
              <a:stCxn id="81" idx="2"/>
              <a:endCxn id="126" idx="0"/>
            </p:cNvCxnSpPr>
            <p:nvPr/>
          </p:nvCxnSpPr>
          <p:spPr>
            <a:xfrm>
              <a:off x="1453487" y="3982155"/>
              <a:ext cx="0" cy="29414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Группа 346"/>
          <p:cNvGrpSpPr/>
          <p:nvPr/>
        </p:nvGrpSpPr>
        <p:grpSpPr>
          <a:xfrm>
            <a:off x="2554990" y="2222929"/>
            <a:ext cx="3471012" cy="650855"/>
            <a:chOff x="2554990" y="2222929"/>
            <a:chExt cx="3471012" cy="650855"/>
          </a:xfrm>
        </p:grpSpPr>
        <p:cxnSp>
          <p:nvCxnSpPr>
            <p:cNvPr id="60" name="Прямая со стрелкой 59"/>
            <p:cNvCxnSpPr>
              <a:stCxn id="80" idx="3"/>
              <a:endCxn id="146" idx="1"/>
            </p:cNvCxnSpPr>
            <p:nvPr/>
          </p:nvCxnSpPr>
          <p:spPr>
            <a:xfrm flipV="1">
              <a:off x="2554990" y="2548357"/>
              <a:ext cx="372626" cy="21826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6" name="Скругленный прямоугольник 145"/>
            <p:cNvSpPr/>
            <p:nvPr/>
          </p:nvSpPr>
          <p:spPr>
            <a:xfrm>
              <a:off x="2927616" y="2222929"/>
              <a:ext cx="3098386" cy="650855"/>
            </a:xfrm>
            <a:prstGeom prst="roundRect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 отсутствии </a:t>
              </a:r>
              <a:r>
                <a:rPr lang="ru-RU" sz="1000" b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утвержденных инвестиционных программ и </a:t>
              </a:r>
              <a:r>
                <a:rPr lang="ru-RU" sz="10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отсутствии </a:t>
              </a:r>
              <a:r>
                <a:rPr lang="ru-RU" sz="1000" b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их составе мероприятий по снятию ограничений </a:t>
              </a:r>
              <a:endParaRPr lang="ru-RU" sz="1000" b="1" dirty="0" smtClean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Группа 350"/>
          <p:cNvGrpSpPr/>
          <p:nvPr/>
        </p:nvGrpSpPr>
        <p:grpSpPr>
          <a:xfrm>
            <a:off x="6026002" y="3371304"/>
            <a:ext cx="2779266" cy="343782"/>
            <a:chOff x="6026002" y="3371304"/>
            <a:chExt cx="2779266" cy="343782"/>
          </a:xfrm>
        </p:grpSpPr>
        <p:sp>
          <p:nvSpPr>
            <p:cNvPr id="113" name="Скругленный прямоугольник 112"/>
            <p:cNvSpPr/>
            <p:nvPr/>
          </p:nvSpPr>
          <p:spPr>
            <a:xfrm>
              <a:off x="6590838" y="3371304"/>
              <a:ext cx="2214430" cy="343782"/>
            </a:xfrm>
            <a:prstGeom prst="roundRect">
              <a:avLst>
                <a:gd name="adj" fmla="val 18516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ОМС вносит изменения </a:t>
              </a:r>
              <a:r>
                <a:rPr lang="ru-RU" sz="1000" b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</a:t>
              </a:r>
              <a:r>
                <a:rPr lang="ru-RU" sz="10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схему теплоснабжения</a:t>
              </a:r>
              <a:endParaRPr lang="ru-RU" sz="1000" b="1" dirty="0"/>
            </a:p>
          </p:txBody>
        </p:sp>
        <p:cxnSp>
          <p:nvCxnSpPr>
            <p:cNvPr id="160" name="Прямая со стрелкой 159"/>
            <p:cNvCxnSpPr>
              <a:endCxn id="113" idx="1"/>
            </p:cNvCxnSpPr>
            <p:nvPr/>
          </p:nvCxnSpPr>
          <p:spPr>
            <a:xfrm flipV="1">
              <a:off x="6026002" y="3543195"/>
              <a:ext cx="564836" cy="1558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Группа 348"/>
          <p:cNvGrpSpPr/>
          <p:nvPr/>
        </p:nvGrpSpPr>
        <p:grpSpPr>
          <a:xfrm>
            <a:off x="3018647" y="5064883"/>
            <a:ext cx="2916324" cy="869794"/>
            <a:chOff x="1947011" y="5064883"/>
            <a:chExt cx="2916324" cy="869794"/>
          </a:xfrm>
        </p:grpSpPr>
        <p:sp>
          <p:nvSpPr>
            <p:cNvPr id="97" name="Скругленный прямоугольник 96"/>
            <p:cNvSpPr/>
            <p:nvPr/>
          </p:nvSpPr>
          <p:spPr>
            <a:xfrm>
              <a:off x="1947011" y="5363549"/>
              <a:ext cx="2916324" cy="571128"/>
            </a:xfrm>
            <a:prstGeom prst="roundRect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Обоснованный отказ ОМС с предоставлением заявителю информации об иных возможностях теплоснабжения подключаемого </a:t>
              </a:r>
              <a:r>
                <a:rPr lang="ru-RU" sz="10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объекта</a:t>
              </a:r>
              <a:endParaRPr lang="ru-RU" sz="12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65" name="Прямая со стрелкой 164"/>
            <p:cNvCxnSpPr>
              <a:endCxn id="97" idx="0"/>
            </p:cNvCxnSpPr>
            <p:nvPr/>
          </p:nvCxnSpPr>
          <p:spPr>
            <a:xfrm>
              <a:off x="3401870" y="5064883"/>
              <a:ext cx="3303" cy="298666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Группа 347"/>
          <p:cNvGrpSpPr/>
          <p:nvPr/>
        </p:nvGrpSpPr>
        <p:grpSpPr>
          <a:xfrm>
            <a:off x="2927616" y="2873784"/>
            <a:ext cx="3098386" cy="2191099"/>
            <a:chOff x="2927616" y="2873784"/>
            <a:chExt cx="3098386" cy="2191099"/>
          </a:xfrm>
        </p:grpSpPr>
        <p:sp>
          <p:nvSpPr>
            <p:cNvPr id="95" name="Скругленный прямоугольник 94"/>
            <p:cNvSpPr/>
            <p:nvPr/>
          </p:nvSpPr>
          <p:spPr>
            <a:xfrm>
              <a:off x="2927616" y="3105529"/>
              <a:ext cx="3098386" cy="1959354"/>
            </a:xfrm>
            <a:prstGeom prst="roundRect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Направляется обращение </a:t>
              </a:r>
              <a:r>
                <a:rPr lang="ru-RU" sz="1000" b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орган местного самоуправления с предложениями по снятию ограничений, о корректировке схемы </a:t>
              </a:r>
              <a:r>
                <a:rPr lang="ru-RU" sz="10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теплоснабжения</a:t>
              </a:r>
            </a:p>
            <a:p>
              <a:pPr algn="ctr"/>
              <a:r>
                <a:rPr lang="ru-RU" sz="1000" i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Срок направления </a:t>
              </a:r>
              <a:r>
                <a:rPr lang="ru-RU" sz="1000" i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обращения: </a:t>
              </a:r>
              <a:r>
                <a:rPr lang="ru-RU" sz="1000" i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течение 30 дней с момента </a:t>
              </a:r>
              <a:r>
                <a:rPr lang="ru-RU" sz="1000" i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получения заявки.</a:t>
              </a:r>
            </a:p>
            <a:p>
              <a:pPr algn="ctr"/>
              <a:r>
                <a:rPr lang="ru-RU" sz="1000" i="1" u="sng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Примечание:</a:t>
              </a:r>
              <a:r>
                <a:rPr lang="ru-RU" sz="1000" i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Подробнее </a:t>
              </a:r>
              <a:r>
                <a:rPr lang="ru-RU" sz="1000" i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 возможности </a:t>
              </a:r>
              <a:r>
                <a:rPr lang="ru-RU" sz="1000" i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отказа в заключении договора и порядке включения в утвержденную в установленном порядке инвестиционную программу мероприятий по развитию системы теплоснабжения и снятию технических </a:t>
              </a:r>
              <a:r>
                <a:rPr lang="ru-RU" sz="1000" i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ограничений см. Приложение №6.</a:t>
              </a:r>
              <a:endParaRPr lang="ru-RU" sz="1000" i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74" name="Прямая со стрелкой 173"/>
            <p:cNvCxnSpPr>
              <a:stCxn id="146" idx="2"/>
              <a:endCxn id="95" idx="0"/>
            </p:cNvCxnSpPr>
            <p:nvPr/>
          </p:nvCxnSpPr>
          <p:spPr>
            <a:xfrm>
              <a:off x="4476809" y="2873784"/>
              <a:ext cx="0" cy="231745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Группа 349"/>
          <p:cNvGrpSpPr/>
          <p:nvPr/>
        </p:nvGrpSpPr>
        <p:grpSpPr>
          <a:xfrm>
            <a:off x="3015344" y="5934677"/>
            <a:ext cx="2916324" cy="785495"/>
            <a:chOff x="1943708" y="5934677"/>
            <a:chExt cx="2916324" cy="785495"/>
          </a:xfrm>
        </p:grpSpPr>
        <p:sp>
          <p:nvSpPr>
            <p:cNvPr id="108" name="Скругленный прямоугольник 107"/>
            <p:cNvSpPr/>
            <p:nvPr/>
          </p:nvSpPr>
          <p:spPr>
            <a:xfrm>
              <a:off x="1943708" y="6190868"/>
              <a:ext cx="2916324" cy="529304"/>
            </a:xfrm>
            <a:prstGeom prst="roundRect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Исполнитель отказывает заявителю в подключении в связи с отсутствием технической возможности </a:t>
              </a:r>
              <a:r>
                <a:rPr lang="ru-RU" sz="10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подключения</a:t>
              </a:r>
              <a:endParaRPr lang="ru-RU" sz="12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82" name="Прямая со стрелкой 181"/>
            <p:cNvCxnSpPr>
              <a:stCxn id="97" idx="2"/>
              <a:endCxn id="108" idx="0"/>
            </p:cNvCxnSpPr>
            <p:nvPr/>
          </p:nvCxnSpPr>
          <p:spPr>
            <a:xfrm flipH="1">
              <a:off x="3401870" y="5934677"/>
              <a:ext cx="3303" cy="25619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Группа 352"/>
          <p:cNvGrpSpPr/>
          <p:nvPr/>
        </p:nvGrpSpPr>
        <p:grpSpPr>
          <a:xfrm>
            <a:off x="6590838" y="5118589"/>
            <a:ext cx="2214430" cy="1219366"/>
            <a:chOff x="6590838" y="5118589"/>
            <a:chExt cx="2214430" cy="1219366"/>
          </a:xfrm>
        </p:grpSpPr>
        <p:sp>
          <p:nvSpPr>
            <p:cNvPr id="125" name="Скругленный прямоугольник 124"/>
            <p:cNvSpPr/>
            <p:nvPr/>
          </p:nvSpPr>
          <p:spPr>
            <a:xfrm>
              <a:off x="6590838" y="5399946"/>
              <a:ext cx="2214430" cy="938009"/>
            </a:xfrm>
            <a:prstGeom prst="roundRect">
              <a:avLst>
                <a:gd name="adj" fmla="val 18516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Направление заявителю договора о </a:t>
              </a:r>
              <a:r>
                <a:rPr lang="ru-RU" sz="10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подключении</a:t>
              </a:r>
            </a:p>
            <a:p>
              <a:pPr algn="ctr"/>
              <a:r>
                <a:rPr lang="ru-RU" sz="1000" i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Срок направления: в течение 30 дней с даты внесения изменений в </a:t>
              </a:r>
              <a:r>
                <a:rPr lang="ru-RU" sz="1000" i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инвестиционную программу.</a:t>
              </a:r>
              <a:endParaRPr lang="ru-RU" sz="1000" b="1" dirty="0"/>
            </a:p>
            <a:p>
              <a:pPr algn="ctr"/>
              <a:endParaRPr lang="ru-RU" sz="1000" b="1" dirty="0"/>
            </a:p>
          </p:txBody>
        </p:sp>
        <p:cxnSp>
          <p:nvCxnSpPr>
            <p:cNvPr id="186" name="Прямая со стрелкой 185"/>
            <p:cNvCxnSpPr>
              <a:stCxn id="122" idx="2"/>
              <a:endCxn id="125" idx="0"/>
            </p:cNvCxnSpPr>
            <p:nvPr/>
          </p:nvCxnSpPr>
          <p:spPr>
            <a:xfrm flipH="1">
              <a:off x="7698053" y="5118589"/>
              <a:ext cx="2015" cy="281357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Группа 351"/>
          <p:cNvGrpSpPr/>
          <p:nvPr/>
        </p:nvGrpSpPr>
        <p:grpSpPr>
          <a:xfrm>
            <a:off x="6590838" y="3715086"/>
            <a:ext cx="2218459" cy="1403503"/>
            <a:chOff x="6590838" y="3715086"/>
            <a:chExt cx="2218459" cy="1403503"/>
          </a:xfrm>
        </p:grpSpPr>
        <p:sp>
          <p:nvSpPr>
            <p:cNvPr id="122" name="Скругленный прямоугольник 121"/>
            <p:cNvSpPr/>
            <p:nvPr/>
          </p:nvSpPr>
          <p:spPr>
            <a:xfrm>
              <a:off x="6590838" y="3996443"/>
              <a:ext cx="2218459" cy="1122146"/>
            </a:xfrm>
            <a:prstGeom prst="roundRect">
              <a:avLst>
                <a:gd name="adj" fmla="val 18516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Обращение в орган регулирования для внесения изменений в инвестиционную </a:t>
              </a:r>
              <a:r>
                <a:rPr lang="ru-RU" sz="10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программу.</a:t>
              </a:r>
            </a:p>
            <a:p>
              <a:pPr algn="ctr"/>
              <a:r>
                <a:rPr lang="ru-RU" sz="1000" i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Срок </a:t>
              </a:r>
              <a:r>
                <a:rPr lang="ru-RU" sz="1000" i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направления: в течение 30 дней с даты внесения изменений в Схему теплоснабжения.</a:t>
              </a:r>
              <a:endParaRPr lang="ru-RU" sz="1000" b="1" dirty="0"/>
            </a:p>
          </p:txBody>
        </p:sp>
        <p:cxnSp>
          <p:nvCxnSpPr>
            <p:cNvPr id="187" name="Прямая со стрелкой 186"/>
            <p:cNvCxnSpPr>
              <a:stCxn id="113" idx="2"/>
              <a:endCxn id="122" idx="0"/>
            </p:cNvCxnSpPr>
            <p:nvPr/>
          </p:nvCxnSpPr>
          <p:spPr>
            <a:xfrm>
              <a:off x="7698053" y="3715086"/>
              <a:ext cx="2015" cy="281357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86065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107504" y="80628"/>
            <a:ext cx="7344816" cy="684076"/>
          </a:xfrm>
        </p:spPr>
        <p:txBody>
          <a:bodyPr/>
          <a:lstStyle/>
          <a:p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Приложение №6. О возможности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отказа в заключении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договора и порядке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включения в утвержденную в установленном порядке инвестиционную программу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мероприятий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развитию системы теплоснабжения и снятию технических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ограничений:</a:t>
            </a:r>
            <a:endParaRPr lang="ru-RU" sz="1400" u="sng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7524" y="834984"/>
            <a:ext cx="8568952" cy="5525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200" b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1) Отказ </a:t>
            </a:r>
            <a:r>
              <a:rPr lang="ru-RU" sz="12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заключении договора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 подключении объекта, находящегося </a:t>
            </a:r>
            <a:r>
              <a:rPr lang="ru-RU" sz="12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границах определенного в схеме теплоснабжения радиуса эффективного теплоснабжения,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наличии </a:t>
            </a:r>
            <a:r>
              <a:rPr lang="ru-RU" sz="1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технической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возможности подключения, </a:t>
            </a:r>
            <a:r>
              <a:rPr lang="ru-RU" sz="12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допускается (п. 15 ПП № </a:t>
            </a:r>
            <a:r>
              <a:rPr lang="en-US" sz="12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307</a:t>
            </a:r>
            <a:r>
              <a:rPr lang="en-US" sz="1200" b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sz="1200" b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.*</a:t>
            </a:r>
            <a:endParaRPr lang="ru-RU" sz="1200" b="1" u="sng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Техническая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возможность подключения существует:</a:t>
            </a:r>
            <a:endParaRPr lang="ru-RU" sz="1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1) при наличии резерва пропускной способности тепловых сетей, обеспечивающего передачу необходимого объема тепловой энергии, теплоносителя;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 при наличии резерва тепловой мощности источников тепловой энергии.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</a:pPr>
            <a:r>
              <a:rPr lang="ru-RU" sz="1000" i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*Примечание</a:t>
            </a:r>
            <a:r>
              <a:rPr lang="ru-RU" sz="1000" i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ru-RU" sz="10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0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При </a:t>
            </a:r>
            <a:r>
              <a:rPr lang="ru-RU" sz="10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оценке возможности подключения необходимо рассчитывать попадание объекта в радиус  эффективного теплоснабжения и при не попадании объекта в РЭТ рассматривать возможность отказа в подключении  данного объекта. В соотв. с </a:t>
            </a:r>
            <a:r>
              <a:rPr lang="ru-RU" sz="10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пп</a:t>
            </a:r>
            <a:r>
              <a:rPr lang="ru-RU" sz="10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«а» п. 6 Требований к схемам теплоснабжения радиус эффективного теплоснабжения, определяемый для зоны действия источника тепловой энергии должен позволять  определить условия, при которых подключение новых или увеличивающих тепловую нагрузку теплопотребляющих установок к системе теплоснабжения нецелесообразно вследствие увеличения совокупных расходов в указанной системе на единицу тепловой мощности.</a:t>
            </a: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Обращаем внимание, что в соответствии  с п. 3.3 </a:t>
            </a:r>
            <a:r>
              <a:rPr lang="ru-RU" sz="10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Схемы </a:t>
            </a:r>
            <a:r>
              <a:rPr lang="ru-RU" sz="10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теплоснабжения г. Кемерово предусмотрено, что подключение объектов существующей индивидуальной и малоэтажной </a:t>
            </a:r>
            <a:r>
              <a:rPr lang="ru-RU" sz="10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застройки </a:t>
            </a:r>
            <a:r>
              <a:rPr lang="ru-RU" sz="10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 централизованной системе теплоснабжения не предполагается. Их подключение может быть осуществлено в случае, когда не требуется создание тепловых сетей.</a:t>
            </a: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endParaRPr lang="ru-RU" sz="1200" b="1" u="sng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200" b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Отказ в заключении договора </a:t>
            </a:r>
            <a:r>
              <a:rPr lang="ru-RU" sz="1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связи с отсутствием технической возможности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подключения </a:t>
            </a:r>
            <a:r>
              <a:rPr lang="ru-RU" sz="1200" b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допускается, </a:t>
            </a:r>
            <a:r>
              <a:rPr lang="ru-RU" sz="12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исключением случаев:</a:t>
            </a:r>
            <a:endParaRPr lang="ru-RU" sz="1200" b="1" u="sng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sz="1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наличия в утвержденной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установленном порядке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инвестиционной программе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теплоснабжающей организации или </a:t>
            </a:r>
            <a:r>
              <a:rPr lang="ru-RU" sz="1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теплосетевой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организации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мероприятий по развитию системы теплоснабжения и снятию технических ограничений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позволяющих обеспечить техническую возможность подключения объекта к системе теплоснабжения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теплоснабжающей/</a:t>
            </a:r>
            <a:r>
              <a:rPr lang="ru-RU" sz="1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теплосетевой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организацией не получен отказ федерального органа исполнительной власти, уполномоченного на реализацию государственной политики в сфере теплоснабжения, или органа местного самоуправления, утвердившего схему теплоснабжения, во внесении изменений в схему теплоснабжения в связи с отсутствием технической возможности подключения.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5459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3508" y="908720"/>
            <a:ext cx="8532948" cy="5436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 Порядок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включения в утвержденную в установленном порядке инвестиционную программу теплоснабжающей организации или теплосетевой организации мероприятий по развитию системы теплоснабжения и снятию технических ограничений, позволяющих обеспечить техническую возможность подключения объекта к системе теплоснабжения: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2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в утвержденной в установленном порядке инвестиционной программе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теплоснабжающей организации или теплосетевой организации </a:t>
            </a:r>
            <a:r>
              <a:rPr lang="ru-RU" sz="12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отсутствуют мероприятия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развитию системы теплоснабжения и снятию технических ограничений, позволяющих обеспечить техническую возможность подключения объекта к системе теплоснабжения,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теплоснабжающая организация или теплосетевая организация в течение </a:t>
            </a:r>
            <a:r>
              <a:rPr lang="ru-RU" sz="12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30 дней обязана </a:t>
            </a:r>
            <a:r>
              <a:rPr lang="ru-RU" sz="1200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братиться*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федеральный орган исполнительной власти, уполномоченный на реализацию государственной политики в сфере теплоснабжения, или орган местного самоуправления, утвердивший схему теплоснабжения,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предложением о включении в нее мероприятий по обеспечению технической возможности подключения к системе теплоснабжения подключаемого объекта с приложением заявки на подключение</a:t>
            </a:r>
            <a:r>
              <a:rPr lang="ru-RU" sz="1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indent="342900" algn="just">
              <a:lnSpc>
                <a:spcPct val="115000"/>
              </a:lnSpc>
            </a:pPr>
            <a:r>
              <a:rPr lang="ru-RU" sz="10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*Примечание:</a:t>
            </a:r>
            <a:r>
              <a:rPr lang="ru-RU" sz="1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случае если теплоснабжающая или теплосетевая организация не направит </a:t>
            </a:r>
            <a:r>
              <a:rPr 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установленный срок и (или) представит с нарушением установленного порядка в федеральный орган исполнительной власти, уполномоченный на реализацию государственной политики в сфере теплоснабжения, или орган местного самоуправления, утвердивший схему теплоснабжения, 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 о включении в нее соответствующих мероприятий, заявитель вправе потребовать возмещение убытков</a:t>
            </a:r>
            <a:r>
              <a:rPr 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причиненных данным нарушением, и (или) обратиться в федеральный антимонопольный орган с требованием о выдаче в отношении указанной организации предписания о прекращении нарушения правил недискриминационного доступа к товарам.</a:t>
            </a: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Федеральный орган исполнительной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власти, уполномоченный на реализацию государственной политики в сфере теплоснабжения, или орган местного самоуправления, утвердивший схему теплоснабжения, в сроки, в порядке и на основании критериев, которые установлены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требованиями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 порядку разработки и утверждения схем теплоснабжения, утвержденными Правительством Российской Федерации,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принимает решение о внесении изменений в схему </a:t>
            </a:r>
            <a:r>
              <a:rPr lang="ru-RU" sz="1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теплоснабжения**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или об отказе во внесении в нее таких изменений</a:t>
            </a:r>
            <a:r>
              <a:rPr lang="ru-RU" sz="1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indent="342900" algn="just">
              <a:lnSpc>
                <a:spcPct val="115000"/>
              </a:lnSpc>
            </a:pPr>
            <a:r>
              <a:rPr lang="ru-RU" sz="10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**</a:t>
            </a:r>
            <a:r>
              <a:rPr lang="ru-RU" sz="10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Примечание:</a:t>
            </a:r>
            <a:r>
              <a:rPr 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Уведомление о проведении ежегодной актуализации схемы теплоснабжения размещается ОМС </a:t>
            </a:r>
            <a:r>
              <a:rPr lang="ru-RU" sz="1000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позднее 15 января года,</a:t>
            </a:r>
            <a:r>
              <a:rPr 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предшествующего году, на который актуализируется схема. Актуализация схемы теплоснабжения должна быть осуществлена </a:t>
            </a:r>
            <a:r>
              <a:rPr lang="ru-RU" sz="1000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позднее 15 апреля года,</a:t>
            </a:r>
            <a:r>
              <a:rPr 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предшествующего году, на который актуализируется схема. </a:t>
            </a:r>
            <a:r>
              <a:rPr lang="ru-RU" sz="1000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</a:t>
            </a:r>
            <a:r>
              <a:rPr 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 теплоснабжающих и теплосетевых организаций и иных лиц по актуализации схемы теплоснабжения </a:t>
            </a:r>
            <a:r>
              <a:rPr lang="ru-RU" sz="1000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принимаются до 1 марта. </a:t>
            </a:r>
            <a:r>
              <a:rPr 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(п. 24 Постановления Правительства РФ от 22.02.2012 N 154 "О требованиях к схемам теплоснабжения, порядку их разработки и утверждения</a:t>
            </a:r>
            <a:r>
              <a:rPr lang="ru-RU" sz="1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«).</a:t>
            </a:r>
            <a:endParaRPr lang="ru-RU" sz="1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4539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028343"/>
            <a:ext cx="8676964" cy="388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lnSpc>
                <a:spcPct val="115000"/>
              </a:lnSpc>
            </a:pP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случае если теплоснабжающая или теплосетевая организация не направит в установленный срок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(или) представит с нарушением установленного порядка в федеральный орган исполнительной власти, уполномоченный на реализацию государственной политики в сфере теплоснабжения, или орган местного самоуправления, утвердивший схему теплоснабжения, предложения о включении в нее соответствующих мероприятий,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заявитель вправе потребовать возмещение убытков, причиненных данным нарушением, и (или) обратиться в федеральный антимонопольный орган с требованием о выдаче в отношении указанной организации предписания о прекращении нарушения правил недискриминационного доступа к товарам</a:t>
            </a:r>
            <a:r>
              <a:rPr lang="ru-RU" sz="1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случае внесения изменений в схему теплоснабжения теплоснабжающая организация или теплосетевая организация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течение 30 дней с даты внесения изменений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обращается в орган регулирования для внесения изменений в инвестиционную программу и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течение 30 дней с даты внесения изменений в инвестиционную программу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направляет заявителю проект договора о подключении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случае отказа федерального органа исполнительной власти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уполномоченного на реализацию государственной политики в сфере теплоснабжения, или органа местного самоуправления, утвердившего схему теплоснабжения,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 внесении изменений в схему теплоснабжения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указанные органы обязаны обосновать отказ и предоставить заявителю информацию об иных возможностях теплоснабжения подключаемого объекта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таком случае  теплоснабжающая организация или теплосетевая организация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отказывает заявителю в подключении в связи с отсутствием технической возможности подключения.</a:t>
            </a:r>
            <a:endParaRPr lang="ru-RU" sz="1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ru-RU" sz="12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5209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кругленный прямоугольник 23"/>
          <p:cNvSpPr/>
          <p:nvPr/>
        </p:nvSpPr>
        <p:spPr>
          <a:xfrm>
            <a:off x="1900829" y="1640019"/>
            <a:ext cx="5283030" cy="578395"/>
          </a:xfrm>
          <a:prstGeom prst="roundRect">
            <a:avLst>
              <a:gd name="adj" fmla="val 18516"/>
            </a:avLst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000" b="1" dirty="0">
                <a:solidFill>
                  <a:srgbClr val="CCE4EE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Направление заявителю договора </a:t>
            </a:r>
            <a:r>
              <a:rPr lang="ru-RU" sz="1000" b="1" dirty="0" smtClean="0">
                <a:solidFill>
                  <a:srgbClr val="CCE4EE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подключении </a:t>
            </a:r>
            <a:r>
              <a:rPr lang="ru-RU" sz="1000" b="1" dirty="0">
                <a:solidFill>
                  <a:srgbClr val="CCE4EE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000" b="1" dirty="0" smtClean="0">
                <a:solidFill>
                  <a:srgbClr val="CCE4EE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условий подключения </a:t>
            </a:r>
            <a:r>
              <a:rPr lang="ru-RU" sz="1000" b="1" dirty="0">
                <a:solidFill>
                  <a:srgbClr val="CCE4EE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 экз</a:t>
            </a:r>
            <a:r>
              <a:rPr lang="ru-RU" sz="1000" b="1" dirty="0" smtClean="0">
                <a:solidFill>
                  <a:srgbClr val="CCE4EE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000" i="1" u="sng" dirty="0" smtClean="0">
                <a:solidFill>
                  <a:srgbClr val="CCE4EE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Общий срок направления:</a:t>
            </a:r>
            <a:r>
              <a:rPr lang="ru-RU" sz="1000" i="1" dirty="0" smtClean="0">
                <a:solidFill>
                  <a:srgbClr val="CCE4EE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течение 30 дней с момента получения заявления, иные сроки направления договора заявителю см. в Приложении №7.</a:t>
            </a:r>
          </a:p>
          <a:p>
            <a:pPr lvl="0" algn="ctr"/>
            <a:r>
              <a:rPr lang="ru-RU" sz="1000" i="1" dirty="0" smtClean="0">
                <a:solidFill>
                  <a:srgbClr val="CCE4EE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Подробнее о содержании договора  см. Приложение №8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3508" y="19780"/>
            <a:ext cx="6912768" cy="523220"/>
          </a:xfrm>
          <a:prstGeom prst="rect">
            <a:avLst/>
          </a:prstGeom>
          <a:noFill/>
          <a:ln>
            <a:solidFill>
              <a:schemeClr val="bg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ru-RU" sz="1400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Схема 2.3</a:t>
            </a:r>
            <a:r>
              <a:rPr lang="ru-RU" sz="1400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Действия ТСО в случае соответствия заявки требованиям ПП № 307 и наличия технической возможности </a:t>
            </a:r>
            <a:r>
              <a:rPr lang="ru-RU" sz="1400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подключения:</a:t>
            </a:r>
            <a:endParaRPr lang="ru-RU" sz="1400" u="sng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64" name="Группа 163"/>
          <p:cNvGrpSpPr/>
          <p:nvPr/>
        </p:nvGrpSpPr>
        <p:grpSpPr>
          <a:xfrm>
            <a:off x="1900829" y="1103757"/>
            <a:ext cx="5283031" cy="536262"/>
            <a:chOff x="1900829" y="1103757"/>
            <a:chExt cx="5283031" cy="536262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1900829" y="1103757"/>
              <a:ext cx="5283031" cy="339338"/>
            </a:xfrm>
            <a:prstGeom prst="roundRect">
              <a:avLst>
                <a:gd name="adj" fmla="val 18516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Заявка соответствует требованиям </a:t>
              </a:r>
              <a:r>
                <a:rPr lang="ru-RU" sz="1000" b="1" dirty="0" err="1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п.п</a:t>
              </a:r>
              <a:r>
                <a:rPr lang="ru-RU" sz="1000" b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11, 12 ПП № 307 и принята к исполнению.</a:t>
              </a:r>
            </a:p>
            <a:p>
              <a:pPr algn="ctr"/>
              <a:r>
                <a:rPr lang="ru-RU" sz="10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Техническая </a:t>
              </a:r>
              <a:r>
                <a:rPr lang="ru-RU" sz="1000" b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возможность подключения </a:t>
              </a:r>
              <a:r>
                <a:rPr lang="ru-RU" sz="10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существует.</a:t>
              </a:r>
              <a:endParaRPr lang="ru-RU" sz="1000" b="1" dirty="0"/>
            </a:p>
          </p:txBody>
        </p:sp>
        <p:cxnSp>
          <p:nvCxnSpPr>
            <p:cNvPr id="47" name="Прямая со стрелкой 46"/>
            <p:cNvCxnSpPr>
              <a:stCxn id="19" idx="2"/>
              <a:endCxn id="24" idx="0"/>
            </p:cNvCxnSpPr>
            <p:nvPr/>
          </p:nvCxnSpPr>
          <p:spPr>
            <a:xfrm flipH="1">
              <a:off x="4542344" y="1443095"/>
              <a:ext cx="1" cy="196924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9" name="Группа 168"/>
          <p:cNvGrpSpPr/>
          <p:nvPr/>
        </p:nvGrpSpPr>
        <p:grpSpPr>
          <a:xfrm>
            <a:off x="3364837" y="2790368"/>
            <a:ext cx="2355016" cy="1000370"/>
            <a:chOff x="3364837" y="2790368"/>
            <a:chExt cx="2355016" cy="1000370"/>
          </a:xfrm>
        </p:grpSpPr>
        <p:sp>
          <p:nvSpPr>
            <p:cNvPr id="33" name="Скругленный прямоугольник 32"/>
            <p:cNvSpPr/>
            <p:nvPr/>
          </p:nvSpPr>
          <p:spPr>
            <a:xfrm>
              <a:off x="3364837" y="3034277"/>
              <a:ext cx="2355016" cy="756461"/>
            </a:xfrm>
            <a:prstGeom prst="roundRect">
              <a:avLst>
                <a:gd name="adj" fmla="val 18516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ru-RU" sz="1000" b="1" dirty="0" smtClean="0">
                  <a:solidFill>
                    <a:srgbClr val="CCE4EE">
                      <a:lumMod val="2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Направляет исполнителю протокол разногласий</a:t>
              </a:r>
            </a:p>
            <a:p>
              <a:pPr algn="ctr"/>
              <a:r>
                <a:rPr lang="ru-RU" sz="1000" i="1" dirty="0">
                  <a:solidFill>
                    <a:srgbClr val="CCE4EE">
                      <a:lumMod val="2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Срок: в течение 30 дней с даты получения подписанных проектов </a:t>
              </a:r>
              <a:r>
                <a:rPr lang="ru-RU" sz="1000" i="1" dirty="0" smtClean="0">
                  <a:solidFill>
                    <a:srgbClr val="CCE4EE">
                      <a:lumMod val="2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договоров.</a:t>
              </a:r>
              <a:endParaRPr lang="ru-RU" sz="1200" b="1" dirty="0"/>
            </a:p>
          </p:txBody>
        </p:sp>
        <p:cxnSp>
          <p:nvCxnSpPr>
            <p:cNvPr id="52" name="Прямая со стрелкой 51"/>
            <p:cNvCxnSpPr>
              <a:stCxn id="70" idx="2"/>
              <a:endCxn id="33" idx="0"/>
            </p:cNvCxnSpPr>
            <p:nvPr/>
          </p:nvCxnSpPr>
          <p:spPr>
            <a:xfrm>
              <a:off x="4542345" y="2790368"/>
              <a:ext cx="0" cy="243909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3" name="Группа 172"/>
          <p:cNvGrpSpPr/>
          <p:nvPr/>
        </p:nvGrpSpPr>
        <p:grpSpPr>
          <a:xfrm>
            <a:off x="4542345" y="3790738"/>
            <a:ext cx="3153152" cy="736262"/>
            <a:chOff x="4542345" y="3790738"/>
            <a:chExt cx="3153152" cy="736262"/>
          </a:xfrm>
        </p:grpSpPr>
        <p:sp>
          <p:nvSpPr>
            <p:cNvPr id="59" name="Скругленный прямоугольник 58"/>
            <p:cNvSpPr/>
            <p:nvPr/>
          </p:nvSpPr>
          <p:spPr>
            <a:xfrm>
              <a:off x="5427985" y="4158721"/>
              <a:ext cx="2267512" cy="368279"/>
            </a:xfrm>
            <a:prstGeom prst="roundRect">
              <a:avLst>
                <a:gd name="adj" fmla="val 18516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Отклонение исполн</a:t>
              </a:r>
              <a:r>
                <a:rPr lang="ru-RU" sz="1000" b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</a:t>
              </a:r>
              <a:r>
                <a:rPr lang="ru-RU" sz="10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телем протокола разногласий</a:t>
              </a:r>
              <a:endParaRPr lang="ru-RU" sz="10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61" name="Прямая со стрелкой 60"/>
            <p:cNvCxnSpPr>
              <a:stCxn id="33" idx="2"/>
              <a:endCxn id="59" idx="0"/>
            </p:cNvCxnSpPr>
            <p:nvPr/>
          </p:nvCxnSpPr>
          <p:spPr>
            <a:xfrm>
              <a:off x="4542345" y="3790738"/>
              <a:ext cx="2019396" cy="367983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8" name="Группа 167"/>
          <p:cNvGrpSpPr/>
          <p:nvPr/>
        </p:nvGrpSpPr>
        <p:grpSpPr>
          <a:xfrm>
            <a:off x="3364837" y="2218414"/>
            <a:ext cx="2355016" cy="571954"/>
            <a:chOff x="3364837" y="2218414"/>
            <a:chExt cx="2355016" cy="571954"/>
          </a:xfrm>
        </p:grpSpPr>
        <p:cxnSp>
          <p:nvCxnSpPr>
            <p:cNvPr id="49" name="Прямая со стрелкой 48"/>
            <p:cNvCxnSpPr>
              <a:stCxn id="24" idx="2"/>
              <a:endCxn id="70" idx="0"/>
            </p:cNvCxnSpPr>
            <p:nvPr/>
          </p:nvCxnSpPr>
          <p:spPr>
            <a:xfrm>
              <a:off x="4542344" y="2218414"/>
              <a:ext cx="1" cy="259574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Скругленный прямоугольник 69"/>
            <p:cNvSpPr/>
            <p:nvPr/>
          </p:nvSpPr>
          <p:spPr>
            <a:xfrm>
              <a:off x="3364837" y="2477988"/>
              <a:ext cx="2355016" cy="312380"/>
            </a:xfrm>
            <a:prstGeom prst="roundRect">
              <a:avLst>
                <a:gd name="adj" fmla="val 18516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ru-RU" sz="1000" b="1" dirty="0" smtClean="0">
                  <a:solidFill>
                    <a:srgbClr val="CCE4EE">
                      <a:lumMod val="2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Заявитель не согласен с условиями договора</a:t>
              </a:r>
            </a:p>
          </p:txBody>
        </p:sp>
      </p:grpSp>
      <p:grpSp>
        <p:nvGrpSpPr>
          <p:cNvPr id="170" name="Группа 169"/>
          <p:cNvGrpSpPr/>
          <p:nvPr/>
        </p:nvGrpSpPr>
        <p:grpSpPr>
          <a:xfrm>
            <a:off x="2807804" y="3790738"/>
            <a:ext cx="2245642" cy="736262"/>
            <a:chOff x="2807804" y="3790738"/>
            <a:chExt cx="2245642" cy="736262"/>
          </a:xfrm>
        </p:grpSpPr>
        <p:cxnSp>
          <p:nvCxnSpPr>
            <p:cNvPr id="58" name="Прямая со стрелкой 57"/>
            <p:cNvCxnSpPr>
              <a:stCxn id="33" idx="2"/>
              <a:endCxn id="72" idx="0"/>
            </p:cNvCxnSpPr>
            <p:nvPr/>
          </p:nvCxnSpPr>
          <p:spPr>
            <a:xfrm flipH="1">
              <a:off x="3930625" y="3790738"/>
              <a:ext cx="611720" cy="367984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Скругленный прямоугольник 71"/>
            <p:cNvSpPr/>
            <p:nvPr/>
          </p:nvSpPr>
          <p:spPr>
            <a:xfrm>
              <a:off x="2807804" y="4158722"/>
              <a:ext cx="2245642" cy="368278"/>
            </a:xfrm>
            <a:prstGeom prst="roundRect">
              <a:avLst>
                <a:gd name="adj" fmla="val 18516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Исполнитель согласен с условиями протокола разногласий</a:t>
              </a:r>
            </a:p>
          </p:txBody>
        </p:sp>
      </p:grpSp>
      <p:grpSp>
        <p:nvGrpSpPr>
          <p:cNvPr id="165" name="Группа 164"/>
          <p:cNvGrpSpPr/>
          <p:nvPr/>
        </p:nvGrpSpPr>
        <p:grpSpPr>
          <a:xfrm>
            <a:off x="260743" y="1929217"/>
            <a:ext cx="2355016" cy="866303"/>
            <a:chOff x="260743" y="1929217"/>
            <a:chExt cx="2355016" cy="866303"/>
          </a:xfrm>
        </p:grpSpPr>
        <p:cxnSp>
          <p:nvCxnSpPr>
            <p:cNvPr id="48" name="Прямая со стрелкой 47"/>
            <p:cNvCxnSpPr>
              <a:endCxn id="65" idx="0"/>
            </p:cNvCxnSpPr>
            <p:nvPr/>
          </p:nvCxnSpPr>
          <p:spPr>
            <a:xfrm>
              <a:off x="1438251" y="1999603"/>
              <a:ext cx="0" cy="483537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Скругленный прямоугольник 64"/>
            <p:cNvSpPr/>
            <p:nvPr/>
          </p:nvSpPr>
          <p:spPr>
            <a:xfrm>
              <a:off x="260743" y="2483140"/>
              <a:ext cx="2355016" cy="312380"/>
            </a:xfrm>
            <a:prstGeom prst="roundRect">
              <a:avLst>
                <a:gd name="adj" fmla="val 18516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ru-RU" sz="1000" b="1" dirty="0" smtClean="0">
                  <a:solidFill>
                    <a:srgbClr val="CCE4EE">
                      <a:lumMod val="2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Заявитель согласен с условиями договора</a:t>
              </a:r>
            </a:p>
          </p:txBody>
        </p:sp>
        <p:cxnSp>
          <p:nvCxnSpPr>
            <p:cNvPr id="75" name="Прямая соединительная линия 74"/>
            <p:cNvCxnSpPr>
              <a:stCxn id="24" idx="1"/>
            </p:cNvCxnSpPr>
            <p:nvPr/>
          </p:nvCxnSpPr>
          <p:spPr>
            <a:xfrm flipH="1">
              <a:off x="1438251" y="1929217"/>
              <a:ext cx="462578" cy="5472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74" name="Группа 173"/>
          <p:cNvGrpSpPr/>
          <p:nvPr/>
        </p:nvGrpSpPr>
        <p:grpSpPr>
          <a:xfrm>
            <a:off x="5427985" y="4527000"/>
            <a:ext cx="2267512" cy="1028820"/>
            <a:chOff x="5427985" y="4527000"/>
            <a:chExt cx="2267512" cy="1028820"/>
          </a:xfrm>
        </p:grpSpPr>
        <p:sp>
          <p:nvSpPr>
            <p:cNvPr id="74" name="Скругленный прямоугольник 73"/>
            <p:cNvSpPr/>
            <p:nvPr/>
          </p:nvSpPr>
          <p:spPr>
            <a:xfrm>
              <a:off x="5427985" y="4791726"/>
              <a:ext cx="2267512" cy="764094"/>
            </a:xfrm>
            <a:prstGeom prst="roundRect">
              <a:avLst>
                <a:gd name="adj" fmla="val 18516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Заявитель вправе передать </a:t>
              </a:r>
            </a:p>
            <a:p>
              <a:pPr algn="ctr"/>
              <a:r>
                <a:rPr lang="ru-RU" sz="1000" b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разногласия на рассмотрение </a:t>
              </a:r>
              <a:r>
                <a:rPr lang="ru-RU" sz="10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суда</a:t>
              </a:r>
              <a:endParaRPr lang="ru-RU" sz="1200" b="1" dirty="0"/>
            </a:p>
          </p:txBody>
        </p:sp>
        <p:cxnSp>
          <p:nvCxnSpPr>
            <p:cNvPr id="62" name="Прямая со стрелкой 61"/>
            <p:cNvCxnSpPr>
              <a:stCxn id="59" idx="2"/>
              <a:endCxn id="74" idx="0"/>
            </p:cNvCxnSpPr>
            <p:nvPr/>
          </p:nvCxnSpPr>
          <p:spPr>
            <a:xfrm>
              <a:off x="6561741" y="4527000"/>
              <a:ext cx="0" cy="264726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6" name="Группа 175"/>
          <p:cNvGrpSpPr/>
          <p:nvPr/>
        </p:nvGrpSpPr>
        <p:grpSpPr>
          <a:xfrm>
            <a:off x="6468931" y="1929217"/>
            <a:ext cx="2462793" cy="1894657"/>
            <a:chOff x="6468931" y="1929217"/>
            <a:chExt cx="2462793" cy="1894657"/>
          </a:xfrm>
        </p:grpSpPr>
        <p:cxnSp>
          <p:nvCxnSpPr>
            <p:cNvPr id="50" name="Прямая со стрелкой 49"/>
            <p:cNvCxnSpPr>
              <a:endCxn id="73" idx="0"/>
            </p:cNvCxnSpPr>
            <p:nvPr/>
          </p:nvCxnSpPr>
          <p:spPr>
            <a:xfrm>
              <a:off x="7695497" y="1999603"/>
              <a:ext cx="4831" cy="478385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Скругленный прямоугольник 72"/>
            <p:cNvSpPr/>
            <p:nvPr/>
          </p:nvSpPr>
          <p:spPr>
            <a:xfrm>
              <a:off x="6468931" y="2477988"/>
              <a:ext cx="2462793" cy="1345886"/>
            </a:xfrm>
            <a:prstGeom prst="roundRect">
              <a:avLst>
                <a:gd name="adj" fmla="val 18516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случае неполучения от заявителя проекта договора о подключении в течение 45 дней после его направления исполнителем либо в случае отказа заявителя от его подписания поданная таким заявителем заявка на подключение аннулируется</a:t>
              </a:r>
            </a:p>
          </p:txBody>
        </p:sp>
        <p:cxnSp>
          <p:nvCxnSpPr>
            <p:cNvPr id="78" name="Прямая соединительная линия 77"/>
            <p:cNvCxnSpPr>
              <a:endCxn id="24" idx="3"/>
            </p:cNvCxnSpPr>
            <p:nvPr/>
          </p:nvCxnSpPr>
          <p:spPr>
            <a:xfrm flipH="1" flipV="1">
              <a:off x="7183859" y="1929217"/>
              <a:ext cx="511638" cy="5472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66" name="Группа 165"/>
          <p:cNvGrpSpPr/>
          <p:nvPr/>
        </p:nvGrpSpPr>
        <p:grpSpPr>
          <a:xfrm>
            <a:off x="260742" y="2795520"/>
            <a:ext cx="2355017" cy="1041276"/>
            <a:chOff x="260742" y="2795520"/>
            <a:chExt cx="2355017" cy="1041276"/>
          </a:xfrm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260742" y="3028748"/>
              <a:ext cx="2355017" cy="808048"/>
            </a:xfrm>
            <a:prstGeom prst="roundRect">
              <a:avLst>
                <a:gd name="adj" fmla="val 18516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ru-RU" sz="1000" b="1" dirty="0" smtClean="0">
                  <a:solidFill>
                    <a:srgbClr val="CCE4EE">
                      <a:lumMod val="2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Направляет исполнителю 1 экз. подписанного договора.</a:t>
              </a:r>
            </a:p>
            <a:p>
              <a:pPr lvl="0" algn="ctr"/>
              <a:r>
                <a:rPr lang="ru-RU" sz="1000" i="1" dirty="0" smtClean="0">
                  <a:solidFill>
                    <a:srgbClr val="CCE4EE">
                      <a:lumMod val="2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Срок: в течение 30 дней с даты получения подписанных проектов договоров</a:t>
              </a:r>
              <a:endParaRPr lang="ru-RU" sz="1200" i="1" dirty="0"/>
            </a:p>
          </p:txBody>
        </p:sp>
        <p:cxnSp>
          <p:nvCxnSpPr>
            <p:cNvPr id="117" name="Прямая со стрелкой 116"/>
            <p:cNvCxnSpPr>
              <a:stCxn id="65" idx="2"/>
              <a:endCxn id="29" idx="0"/>
            </p:cNvCxnSpPr>
            <p:nvPr/>
          </p:nvCxnSpPr>
          <p:spPr>
            <a:xfrm>
              <a:off x="1438251" y="2795520"/>
              <a:ext cx="0" cy="233228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7" name="Группа 166"/>
          <p:cNvGrpSpPr/>
          <p:nvPr/>
        </p:nvGrpSpPr>
        <p:grpSpPr>
          <a:xfrm>
            <a:off x="260743" y="3836796"/>
            <a:ext cx="2355016" cy="690203"/>
            <a:chOff x="260743" y="3836796"/>
            <a:chExt cx="2355016" cy="690203"/>
          </a:xfrm>
        </p:grpSpPr>
        <p:sp>
          <p:nvSpPr>
            <p:cNvPr id="31" name="Скругленный прямоугольник 30"/>
            <p:cNvSpPr/>
            <p:nvPr/>
          </p:nvSpPr>
          <p:spPr>
            <a:xfrm>
              <a:off x="260743" y="4049385"/>
              <a:ext cx="2355016" cy="477614"/>
            </a:xfrm>
            <a:prstGeom prst="roundRect">
              <a:avLst>
                <a:gd name="adj" fmla="val 18516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>
                  <a:solidFill>
                    <a:srgbClr val="CCE4EE">
                      <a:lumMod val="2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Выполнение условий </a:t>
              </a:r>
              <a:r>
                <a:rPr lang="ru-RU" sz="1000" b="1" dirty="0" smtClean="0">
                  <a:solidFill>
                    <a:srgbClr val="CCE4EE">
                      <a:lumMod val="2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договора, подключение</a:t>
              </a:r>
            </a:p>
            <a:p>
              <a:pPr algn="ctr"/>
              <a:r>
                <a:rPr lang="ru-RU" sz="1000" i="1" dirty="0" smtClean="0">
                  <a:solidFill>
                    <a:srgbClr val="CCE4EE">
                      <a:lumMod val="2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Нормативный срок: 18 месяцев.</a:t>
              </a:r>
              <a:endParaRPr lang="ru-RU" sz="1000" i="1" dirty="0"/>
            </a:p>
          </p:txBody>
        </p:sp>
        <p:cxnSp>
          <p:nvCxnSpPr>
            <p:cNvPr id="118" name="Прямая со стрелкой 117"/>
            <p:cNvCxnSpPr>
              <a:stCxn id="29" idx="2"/>
              <a:endCxn id="31" idx="0"/>
            </p:cNvCxnSpPr>
            <p:nvPr/>
          </p:nvCxnSpPr>
          <p:spPr>
            <a:xfrm>
              <a:off x="1438251" y="3836796"/>
              <a:ext cx="0" cy="212589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1" name="Группа 170"/>
          <p:cNvGrpSpPr/>
          <p:nvPr/>
        </p:nvGrpSpPr>
        <p:grpSpPr>
          <a:xfrm>
            <a:off x="2807804" y="4527000"/>
            <a:ext cx="2245643" cy="1028820"/>
            <a:chOff x="2807804" y="4527000"/>
            <a:chExt cx="2245643" cy="1028820"/>
          </a:xfrm>
        </p:grpSpPr>
        <p:sp>
          <p:nvSpPr>
            <p:cNvPr id="54" name="Скругленный прямоугольник 53"/>
            <p:cNvSpPr/>
            <p:nvPr/>
          </p:nvSpPr>
          <p:spPr>
            <a:xfrm>
              <a:off x="2807804" y="4791726"/>
              <a:ext cx="2245643" cy="764094"/>
            </a:xfrm>
            <a:prstGeom prst="roundRect">
              <a:avLst>
                <a:gd name="adj" fmla="val 18516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ru-RU" sz="1000" b="1" dirty="0" smtClean="0">
                  <a:solidFill>
                    <a:srgbClr val="CCE4EE">
                      <a:lumMod val="2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Направляет заказчику 1 экз. подписанного протокола</a:t>
              </a:r>
            </a:p>
            <a:p>
              <a:pPr algn="ctr"/>
              <a:r>
                <a:rPr lang="ru-RU" sz="1000" i="1" dirty="0">
                  <a:solidFill>
                    <a:srgbClr val="CCE4EE">
                      <a:lumMod val="2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Срок: в течение 30 дней с даты получения протокола разногласий</a:t>
              </a:r>
              <a:r>
                <a:rPr lang="ru-RU" sz="1200" i="1" dirty="0" smtClean="0">
                  <a:solidFill>
                    <a:srgbClr val="CCE4EE">
                      <a:lumMod val="2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ru-RU" sz="1200" b="1" dirty="0"/>
            </a:p>
          </p:txBody>
        </p:sp>
        <p:cxnSp>
          <p:nvCxnSpPr>
            <p:cNvPr id="140" name="Прямая со стрелкой 139"/>
            <p:cNvCxnSpPr>
              <a:stCxn id="72" idx="2"/>
              <a:endCxn id="54" idx="0"/>
            </p:cNvCxnSpPr>
            <p:nvPr/>
          </p:nvCxnSpPr>
          <p:spPr>
            <a:xfrm>
              <a:off x="3930625" y="4527000"/>
              <a:ext cx="1" cy="264726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2" name="Группа 171"/>
          <p:cNvGrpSpPr/>
          <p:nvPr/>
        </p:nvGrpSpPr>
        <p:grpSpPr>
          <a:xfrm>
            <a:off x="2807805" y="5555820"/>
            <a:ext cx="2245642" cy="742340"/>
            <a:chOff x="2807805" y="5555820"/>
            <a:chExt cx="2245642" cy="742340"/>
          </a:xfrm>
        </p:grpSpPr>
        <p:sp>
          <p:nvSpPr>
            <p:cNvPr id="131" name="Скругленный прямоугольник 130"/>
            <p:cNvSpPr/>
            <p:nvPr/>
          </p:nvSpPr>
          <p:spPr>
            <a:xfrm>
              <a:off x="2807805" y="5820546"/>
              <a:ext cx="2245642" cy="477614"/>
            </a:xfrm>
            <a:prstGeom prst="roundRect">
              <a:avLst>
                <a:gd name="adj" fmla="val 18516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>
                  <a:solidFill>
                    <a:srgbClr val="CCE4EE">
                      <a:lumMod val="2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Выполнение условий </a:t>
              </a:r>
              <a:r>
                <a:rPr lang="ru-RU" sz="1000" b="1" dirty="0" smtClean="0">
                  <a:solidFill>
                    <a:srgbClr val="CCE4EE">
                      <a:lumMod val="2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договора, подключение</a:t>
              </a:r>
            </a:p>
            <a:p>
              <a:pPr algn="ctr"/>
              <a:r>
                <a:rPr lang="ru-RU" sz="1000" i="1" dirty="0" smtClean="0">
                  <a:solidFill>
                    <a:srgbClr val="CCE4EE">
                      <a:lumMod val="2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Нормативный срок: 18 месяцев.</a:t>
              </a:r>
              <a:endParaRPr lang="ru-RU" sz="1000" i="1" dirty="0"/>
            </a:p>
          </p:txBody>
        </p:sp>
        <p:cxnSp>
          <p:nvCxnSpPr>
            <p:cNvPr id="141" name="Прямая со стрелкой 140"/>
            <p:cNvCxnSpPr>
              <a:stCxn id="54" idx="2"/>
              <a:endCxn id="131" idx="0"/>
            </p:cNvCxnSpPr>
            <p:nvPr/>
          </p:nvCxnSpPr>
          <p:spPr>
            <a:xfrm>
              <a:off x="3930626" y="5555820"/>
              <a:ext cx="0" cy="264726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61609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кругленный прямоугольник 23"/>
          <p:cNvSpPr/>
          <p:nvPr/>
        </p:nvSpPr>
        <p:spPr>
          <a:xfrm>
            <a:off x="1900829" y="1640019"/>
            <a:ext cx="5283030" cy="578395"/>
          </a:xfrm>
          <a:prstGeom prst="roundRect">
            <a:avLst>
              <a:gd name="adj" fmla="val 18516"/>
            </a:avLst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000" b="1" dirty="0">
                <a:solidFill>
                  <a:srgbClr val="CCE4EE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Направление заявителю договора </a:t>
            </a:r>
            <a:r>
              <a:rPr lang="ru-RU" sz="1000" b="1" dirty="0" smtClean="0">
                <a:solidFill>
                  <a:srgbClr val="CCE4EE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подключении </a:t>
            </a:r>
            <a:r>
              <a:rPr lang="ru-RU" sz="1000" b="1" dirty="0">
                <a:solidFill>
                  <a:srgbClr val="CCE4EE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000" b="1" dirty="0" smtClean="0">
                <a:solidFill>
                  <a:srgbClr val="CCE4EE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условий подключения </a:t>
            </a:r>
            <a:r>
              <a:rPr lang="ru-RU" sz="1000" b="1" dirty="0">
                <a:solidFill>
                  <a:srgbClr val="CCE4EE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 экз</a:t>
            </a:r>
            <a:r>
              <a:rPr lang="ru-RU" sz="1000" b="1" dirty="0" smtClean="0">
                <a:solidFill>
                  <a:srgbClr val="CCE4EE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000" i="1" u="sng" dirty="0" smtClean="0">
                <a:solidFill>
                  <a:srgbClr val="CCE4EE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Общий срок направления:</a:t>
            </a:r>
            <a:r>
              <a:rPr lang="ru-RU" sz="1000" i="1" dirty="0" smtClean="0">
                <a:solidFill>
                  <a:srgbClr val="CCE4EE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течение </a:t>
            </a:r>
            <a:r>
              <a:rPr lang="ru-RU" sz="10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рабочих дней </a:t>
            </a:r>
            <a:r>
              <a:rPr lang="ru-RU" sz="1000" i="1" dirty="0" smtClean="0">
                <a:solidFill>
                  <a:srgbClr val="CCE4EE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момента получения заявления, иные сроки направления договора заявителю см. в Приложении №7.</a:t>
            </a:r>
          </a:p>
          <a:p>
            <a:pPr lvl="0" algn="ctr"/>
            <a:r>
              <a:rPr lang="ru-RU" sz="1000" i="1" dirty="0" smtClean="0">
                <a:solidFill>
                  <a:srgbClr val="CCE4EE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Подробнее о содержании договора  см. Приложение №8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3508" y="19780"/>
            <a:ext cx="6912768" cy="738664"/>
          </a:xfrm>
          <a:prstGeom prst="rect">
            <a:avLst/>
          </a:prstGeom>
          <a:noFill/>
          <a:ln>
            <a:solidFill>
              <a:schemeClr val="bg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ru-RU" sz="1400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 </a:t>
            </a:r>
            <a:r>
              <a:rPr lang="ru-RU" sz="1400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ТСО в случае соответствия заявки требованиям ПП № 307 и наличия технической возможности </a:t>
            </a:r>
            <a:r>
              <a:rPr lang="ru-RU" sz="1400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подключения (после вступления в силу Постановлением правительства от 09.09.2017 №1089):</a:t>
            </a:r>
            <a:endParaRPr lang="ru-RU" sz="1400" u="sng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Группа 163"/>
          <p:cNvGrpSpPr/>
          <p:nvPr/>
        </p:nvGrpSpPr>
        <p:grpSpPr>
          <a:xfrm>
            <a:off x="1900829" y="1103757"/>
            <a:ext cx="5283031" cy="536262"/>
            <a:chOff x="1900829" y="1103757"/>
            <a:chExt cx="5283031" cy="536262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1900829" y="1103757"/>
              <a:ext cx="5283031" cy="339338"/>
            </a:xfrm>
            <a:prstGeom prst="roundRect">
              <a:avLst>
                <a:gd name="adj" fmla="val 18516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Заявка соответствует требованиям </a:t>
              </a:r>
              <a:r>
                <a:rPr lang="ru-RU" sz="1000" b="1" dirty="0" err="1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п.п</a:t>
              </a:r>
              <a:r>
                <a:rPr lang="ru-RU" sz="1000" b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11, 12 ПП № 307 и принята к исполнению.</a:t>
              </a:r>
            </a:p>
            <a:p>
              <a:pPr algn="ctr"/>
              <a:r>
                <a:rPr lang="ru-RU" sz="10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Техническая </a:t>
              </a:r>
              <a:r>
                <a:rPr lang="ru-RU" sz="1000" b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возможность подключения </a:t>
              </a:r>
              <a:r>
                <a:rPr lang="ru-RU" sz="10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существует.</a:t>
              </a:r>
              <a:endParaRPr lang="ru-RU" sz="1000" b="1" dirty="0"/>
            </a:p>
          </p:txBody>
        </p:sp>
        <p:cxnSp>
          <p:nvCxnSpPr>
            <p:cNvPr id="47" name="Прямая со стрелкой 46"/>
            <p:cNvCxnSpPr>
              <a:stCxn id="19" idx="2"/>
              <a:endCxn id="24" idx="0"/>
            </p:cNvCxnSpPr>
            <p:nvPr/>
          </p:nvCxnSpPr>
          <p:spPr>
            <a:xfrm flipH="1">
              <a:off x="4542344" y="1443095"/>
              <a:ext cx="1" cy="196924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Группа 168"/>
          <p:cNvGrpSpPr/>
          <p:nvPr/>
        </p:nvGrpSpPr>
        <p:grpSpPr>
          <a:xfrm>
            <a:off x="3364836" y="2790368"/>
            <a:ext cx="2791339" cy="1000370"/>
            <a:chOff x="3364836" y="2790368"/>
            <a:chExt cx="2791339" cy="1000370"/>
          </a:xfrm>
        </p:grpSpPr>
        <p:sp>
          <p:nvSpPr>
            <p:cNvPr id="33" name="Скругленный прямоугольник 32"/>
            <p:cNvSpPr/>
            <p:nvPr/>
          </p:nvSpPr>
          <p:spPr>
            <a:xfrm>
              <a:off x="3364836" y="3034277"/>
              <a:ext cx="2791339" cy="756461"/>
            </a:xfrm>
            <a:prstGeom prst="roundRect">
              <a:avLst>
                <a:gd name="adj" fmla="val 18516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ru-RU" sz="1000" b="1" dirty="0" smtClean="0">
                  <a:solidFill>
                    <a:srgbClr val="CCE4EE">
                      <a:lumMod val="2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Направляет исполнителю </a:t>
              </a:r>
              <a:r>
                <a:rPr lang="ru-RU" sz="1000" b="1" u="sng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мотивированный отказ, с приложением при необходимости протокола разногласий</a:t>
              </a:r>
            </a:p>
            <a:p>
              <a:pPr algn="ctr"/>
              <a:r>
                <a:rPr lang="ru-RU" sz="1000" i="1" dirty="0">
                  <a:solidFill>
                    <a:srgbClr val="CCE4EE">
                      <a:lumMod val="2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Срок: в течение </a:t>
              </a:r>
              <a:r>
                <a:rPr lang="ru-RU" sz="1000" b="1" u="sng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 рабочих дней </a:t>
              </a:r>
              <a:r>
                <a:rPr lang="ru-RU" sz="1000" i="1" dirty="0" smtClean="0">
                  <a:solidFill>
                    <a:srgbClr val="CCE4EE">
                      <a:lumMod val="2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 </a:t>
              </a:r>
              <a:r>
                <a:rPr lang="ru-RU" sz="1000" i="1" dirty="0">
                  <a:solidFill>
                    <a:srgbClr val="CCE4EE">
                      <a:lumMod val="2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даты получения подписанных проектов </a:t>
              </a:r>
              <a:r>
                <a:rPr lang="ru-RU" sz="1000" i="1" dirty="0" smtClean="0">
                  <a:solidFill>
                    <a:srgbClr val="CCE4EE">
                      <a:lumMod val="2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договоров.</a:t>
              </a:r>
              <a:endParaRPr lang="ru-RU" sz="1200" b="1" dirty="0"/>
            </a:p>
          </p:txBody>
        </p:sp>
        <p:cxnSp>
          <p:nvCxnSpPr>
            <p:cNvPr id="52" name="Прямая со стрелкой 51"/>
            <p:cNvCxnSpPr>
              <a:stCxn id="70" idx="2"/>
              <a:endCxn id="33" idx="0"/>
            </p:cNvCxnSpPr>
            <p:nvPr/>
          </p:nvCxnSpPr>
          <p:spPr>
            <a:xfrm>
              <a:off x="4760506" y="2790368"/>
              <a:ext cx="0" cy="243909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Группа 167"/>
          <p:cNvGrpSpPr/>
          <p:nvPr/>
        </p:nvGrpSpPr>
        <p:grpSpPr>
          <a:xfrm>
            <a:off x="3364837" y="2218414"/>
            <a:ext cx="2791338" cy="571954"/>
            <a:chOff x="3364837" y="2218414"/>
            <a:chExt cx="2791338" cy="571954"/>
          </a:xfrm>
        </p:grpSpPr>
        <p:cxnSp>
          <p:nvCxnSpPr>
            <p:cNvPr id="49" name="Прямая со стрелкой 48"/>
            <p:cNvCxnSpPr>
              <a:stCxn id="24" idx="2"/>
              <a:endCxn id="70" idx="0"/>
            </p:cNvCxnSpPr>
            <p:nvPr/>
          </p:nvCxnSpPr>
          <p:spPr>
            <a:xfrm>
              <a:off x="4542344" y="2218414"/>
              <a:ext cx="218162" cy="259574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Скругленный прямоугольник 69"/>
            <p:cNvSpPr/>
            <p:nvPr/>
          </p:nvSpPr>
          <p:spPr>
            <a:xfrm>
              <a:off x="3364837" y="2477988"/>
              <a:ext cx="2791338" cy="312380"/>
            </a:xfrm>
            <a:prstGeom prst="roundRect">
              <a:avLst>
                <a:gd name="adj" fmla="val 18516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ru-RU" sz="1000" b="1" dirty="0" smtClean="0">
                  <a:solidFill>
                    <a:srgbClr val="CCE4EE">
                      <a:lumMod val="2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Заявитель не согласен с условиями договора</a:t>
              </a:r>
            </a:p>
          </p:txBody>
        </p:sp>
      </p:grpSp>
      <p:grpSp>
        <p:nvGrpSpPr>
          <p:cNvPr id="7" name="Группа 169"/>
          <p:cNvGrpSpPr/>
          <p:nvPr/>
        </p:nvGrpSpPr>
        <p:grpSpPr>
          <a:xfrm>
            <a:off x="3637685" y="3790738"/>
            <a:ext cx="2245642" cy="1582478"/>
            <a:chOff x="3637685" y="3790738"/>
            <a:chExt cx="2245642" cy="1582478"/>
          </a:xfrm>
        </p:grpSpPr>
        <p:cxnSp>
          <p:nvCxnSpPr>
            <p:cNvPr id="58" name="Прямая со стрелкой 57"/>
            <p:cNvCxnSpPr>
              <a:stCxn id="33" idx="2"/>
              <a:endCxn id="72" idx="0"/>
            </p:cNvCxnSpPr>
            <p:nvPr/>
          </p:nvCxnSpPr>
          <p:spPr>
            <a:xfrm>
              <a:off x="4760506" y="3790738"/>
              <a:ext cx="0" cy="258646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Скругленный прямоугольник 71"/>
            <p:cNvSpPr/>
            <p:nvPr/>
          </p:nvSpPr>
          <p:spPr>
            <a:xfrm>
              <a:off x="3637685" y="4049384"/>
              <a:ext cx="2245642" cy="1323832"/>
            </a:xfrm>
            <a:prstGeom prst="roundRect">
              <a:avLst>
                <a:gd name="adj" fmla="val 18516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ru-RU" sz="10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Исполнитель </a:t>
              </a:r>
              <a:r>
                <a:rPr lang="ru-RU" sz="1000" b="1" u="sng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рассматривает разногласия в течение 10 рабочих дней со дня получения,  принимает меры к их урегулированию и  направляет заказчику новый проект договора о подключении</a:t>
              </a:r>
            </a:p>
          </p:txBody>
        </p:sp>
      </p:grpSp>
      <p:grpSp>
        <p:nvGrpSpPr>
          <p:cNvPr id="8" name="Группа 164"/>
          <p:cNvGrpSpPr/>
          <p:nvPr/>
        </p:nvGrpSpPr>
        <p:grpSpPr>
          <a:xfrm>
            <a:off x="260743" y="1929217"/>
            <a:ext cx="2355016" cy="866303"/>
            <a:chOff x="260743" y="1929217"/>
            <a:chExt cx="2355016" cy="866303"/>
          </a:xfrm>
        </p:grpSpPr>
        <p:cxnSp>
          <p:nvCxnSpPr>
            <p:cNvPr id="48" name="Прямая со стрелкой 47"/>
            <p:cNvCxnSpPr>
              <a:endCxn id="65" idx="0"/>
            </p:cNvCxnSpPr>
            <p:nvPr/>
          </p:nvCxnSpPr>
          <p:spPr>
            <a:xfrm>
              <a:off x="1438251" y="1999603"/>
              <a:ext cx="0" cy="483537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Скругленный прямоугольник 64"/>
            <p:cNvSpPr/>
            <p:nvPr/>
          </p:nvSpPr>
          <p:spPr>
            <a:xfrm>
              <a:off x="260743" y="2483140"/>
              <a:ext cx="2355016" cy="312380"/>
            </a:xfrm>
            <a:prstGeom prst="roundRect">
              <a:avLst>
                <a:gd name="adj" fmla="val 18516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ru-RU" sz="1000" b="1" dirty="0" smtClean="0">
                  <a:solidFill>
                    <a:srgbClr val="CCE4EE">
                      <a:lumMod val="2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Заявитель согласен с условиями договора</a:t>
              </a:r>
            </a:p>
          </p:txBody>
        </p:sp>
        <p:cxnSp>
          <p:nvCxnSpPr>
            <p:cNvPr id="75" name="Прямая соединительная линия 74"/>
            <p:cNvCxnSpPr>
              <a:stCxn id="24" idx="1"/>
            </p:cNvCxnSpPr>
            <p:nvPr/>
          </p:nvCxnSpPr>
          <p:spPr>
            <a:xfrm flipH="1">
              <a:off x="1438251" y="1929217"/>
              <a:ext cx="462578" cy="5472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0" name="Группа 175"/>
          <p:cNvGrpSpPr/>
          <p:nvPr/>
        </p:nvGrpSpPr>
        <p:grpSpPr>
          <a:xfrm>
            <a:off x="6468931" y="1929217"/>
            <a:ext cx="2462793" cy="1894657"/>
            <a:chOff x="6468931" y="1929217"/>
            <a:chExt cx="2462793" cy="1894657"/>
          </a:xfrm>
        </p:grpSpPr>
        <p:cxnSp>
          <p:nvCxnSpPr>
            <p:cNvPr id="50" name="Прямая со стрелкой 49"/>
            <p:cNvCxnSpPr>
              <a:endCxn id="73" idx="0"/>
            </p:cNvCxnSpPr>
            <p:nvPr/>
          </p:nvCxnSpPr>
          <p:spPr>
            <a:xfrm>
              <a:off x="7695497" y="1999603"/>
              <a:ext cx="4831" cy="478385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Скругленный прямоугольник 72"/>
            <p:cNvSpPr/>
            <p:nvPr/>
          </p:nvSpPr>
          <p:spPr>
            <a:xfrm>
              <a:off x="6468931" y="2477988"/>
              <a:ext cx="2462793" cy="1345886"/>
            </a:xfrm>
            <a:prstGeom prst="roundRect">
              <a:avLst>
                <a:gd name="adj" fmla="val 18516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случае неполучения от заявителя проекта договора о </a:t>
              </a:r>
              <a:r>
                <a:rPr lang="ru-RU" sz="10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подключении </a:t>
              </a:r>
              <a:r>
                <a:rPr lang="ru-RU" sz="1000" b="1" u="sng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либо мотивированного отказа </a:t>
              </a:r>
              <a:r>
                <a:rPr lang="ru-RU" sz="10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заявка </a:t>
              </a:r>
              <a:r>
                <a:rPr lang="ru-RU" sz="1000" b="1" dirty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 подключение </a:t>
              </a:r>
              <a:r>
                <a:rPr lang="ru-RU" sz="1000" b="1" dirty="0" smtClean="0">
                  <a:solidFill>
                    <a:schemeClr val="accent5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аннулируется </a:t>
              </a:r>
              <a:r>
                <a:rPr lang="ru-RU" sz="1000" b="1" u="sng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не ранее чем через 30 рабочих дней со дня направления исполнителем заявителю подписанного проекта договора</a:t>
              </a:r>
              <a:endParaRPr lang="ru-RU" sz="10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8" name="Прямая соединительная линия 77"/>
            <p:cNvCxnSpPr>
              <a:endCxn id="24" idx="3"/>
            </p:cNvCxnSpPr>
            <p:nvPr/>
          </p:nvCxnSpPr>
          <p:spPr>
            <a:xfrm flipH="1" flipV="1">
              <a:off x="7183859" y="1929217"/>
              <a:ext cx="511638" cy="5472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1" name="Группа 165"/>
          <p:cNvGrpSpPr/>
          <p:nvPr/>
        </p:nvGrpSpPr>
        <p:grpSpPr>
          <a:xfrm>
            <a:off x="260742" y="2795520"/>
            <a:ext cx="2355017" cy="1041276"/>
            <a:chOff x="260742" y="2795520"/>
            <a:chExt cx="2355017" cy="1041276"/>
          </a:xfrm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260742" y="3028748"/>
              <a:ext cx="2355017" cy="808048"/>
            </a:xfrm>
            <a:prstGeom prst="roundRect">
              <a:avLst>
                <a:gd name="adj" fmla="val 18516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ru-RU" sz="1000" b="1" dirty="0" smtClean="0">
                  <a:solidFill>
                    <a:srgbClr val="CCE4EE">
                      <a:lumMod val="2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Направляет исполнителю 1 экз. подписанного договора.</a:t>
              </a:r>
            </a:p>
            <a:p>
              <a:pPr lvl="0" algn="ctr"/>
              <a:r>
                <a:rPr lang="ru-RU" sz="1000" i="1" dirty="0" smtClean="0">
                  <a:solidFill>
                    <a:srgbClr val="CCE4EE">
                      <a:lumMod val="2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Срок: в течение </a:t>
              </a:r>
              <a:r>
                <a:rPr lang="ru-RU" sz="1000" b="1" u="sng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 рабочих дней </a:t>
              </a:r>
              <a:r>
                <a:rPr lang="ru-RU" sz="1000" i="1" dirty="0" smtClean="0">
                  <a:solidFill>
                    <a:srgbClr val="CCE4EE">
                      <a:lumMod val="2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 даты получения подписанных проектов договоров</a:t>
              </a:r>
              <a:endParaRPr lang="ru-RU" sz="1200" i="1" dirty="0"/>
            </a:p>
          </p:txBody>
        </p:sp>
        <p:cxnSp>
          <p:nvCxnSpPr>
            <p:cNvPr id="117" name="Прямая со стрелкой 116"/>
            <p:cNvCxnSpPr>
              <a:stCxn id="65" idx="2"/>
              <a:endCxn id="29" idx="0"/>
            </p:cNvCxnSpPr>
            <p:nvPr/>
          </p:nvCxnSpPr>
          <p:spPr>
            <a:xfrm>
              <a:off x="1438251" y="2795520"/>
              <a:ext cx="0" cy="233228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Группа 166"/>
          <p:cNvGrpSpPr/>
          <p:nvPr/>
        </p:nvGrpSpPr>
        <p:grpSpPr>
          <a:xfrm>
            <a:off x="260743" y="3836796"/>
            <a:ext cx="2355016" cy="690203"/>
            <a:chOff x="260743" y="3836796"/>
            <a:chExt cx="2355016" cy="690203"/>
          </a:xfrm>
        </p:grpSpPr>
        <p:sp>
          <p:nvSpPr>
            <p:cNvPr id="31" name="Скругленный прямоугольник 30"/>
            <p:cNvSpPr/>
            <p:nvPr/>
          </p:nvSpPr>
          <p:spPr>
            <a:xfrm>
              <a:off x="260743" y="4049385"/>
              <a:ext cx="2355016" cy="477614"/>
            </a:xfrm>
            <a:prstGeom prst="roundRect">
              <a:avLst>
                <a:gd name="adj" fmla="val 18516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>
                  <a:solidFill>
                    <a:srgbClr val="CCE4EE">
                      <a:lumMod val="2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Выполнение условий </a:t>
              </a:r>
              <a:r>
                <a:rPr lang="ru-RU" sz="1000" b="1" dirty="0" smtClean="0">
                  <a:solidFill>
                    <a:srgbClr val="CCE4EE">
                      <a:lumMod val="2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договора, подключение</a:t>
              </a:r>
            </a:p>
            <a:p>
              <a:pPr algn="ctr"/>
              <a:r>
                <a:rPr lang="ru-RU" sz="1000" i="1" dirty="0" smtClean="0">
                  <a:solidFill>
                    <a:srgbClr val="CCE4EE">
                      <a:lumMod val="2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Нормативный срок: 18 месяцев.</a:t>
              </a:r>
              <a:endParaRPr lang="ru-RU" sz="1000" i="1" dirty="0"/>
            </a:p>
          </p:txBody>
        </p:sp>
        <p:cxnSp>
          <p:nvCxnSpPr>
            <p:cNvPr id="118" name="Прямая со стрелкой 117"/>
            <p:cNvCxnSpPr>
              <a:stCxn id="29" idx="2"/>
              <a:endCxn id="31" idx="0"/>
            </p:cNvCxnSpPr>
            <p:nvPr/>
          </p:nvCxnSpPr>
          <p:spPr>
            <a:xfrm>
              <a:off x="1438251" y="3836796"/>
              <a:ext cx="0" cy="212589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Группа 171"/>
          <p:cNvGrpSpPr/>
          <p:nvPr/>
        </p:nvGrpSpPr>
        <p:grpSpPr>
          <a:xfrm>
            <a:off x="3637686" y="5373216"/>
            <a:ext cx="2245642" cy="924944"/>
            <a:chOff x="3637686" y="5373216"/>
            <a:chExt cx="2245642" cy="924944"/>
          </a:xfrm>
        </p:grpSpPr>
        <p:sp>
          <p:nvSpPr>
            <p:cNvPr id="131" name="Скругленный прямоугольник 130"/>
            <p:cNvSpPr/>
            <p:nvPr/>
          </p:nvSpPr>
          <p:spPr>
            <a:xfrm>
              <a:off x="3637686" y="5820546"/>
              <a:ext cx="2245642" cy="477614"/>
            </a:xfrm>
            <a:prstGeom prst="roundRect">
              <a:avLst>
                <a:gd name="adj" fmla="val 18516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>
                  <a:solidFill>
                    <a:srgbClr val="CCE4EE">
                      <a:lumMod val="2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Выполнение условий </a:t>
              </a:r>
              <a:r>
                <a:rPr lang="ru-RU" sz="1000" b="1" dirty="0" smtClean="0">
                  <a:solidFill>
                    <a:srgbClr val="CCE4EE">
                      <a:lumMod val="2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договора, подключение</a:t>
              </a:r>
            </a:p>
            <a:p>
              <a:pPr algn="ctr"/>
              <a:r>
                <a:rPr lang="ru-RU" sz="1000" i="1" dirty="0" smtClean="0">
                  <a:solidFill>
                    <a:srgbClr val="CCE4EE">
                      <a:lumMod val="2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Нормативный срок: 18 месяцев.</a:t>
              </a:r>
              <a:endParaRPr lang="ru-RU" sz="1000" i="1" dirty="0"/>
            </a:p>
          </p:txBody>
        </p:sp>
        <p:cxnSp>
          <p:nvCxnSpPr>
            <p:cNvPr id="141" name="Прямая со стрелкой 140"/>
            <p:cNvCxnSpPr>
              <a:stCxn id="72" idx="2"/>
              <a:endCxn id="131" idx="0"/>
            </p:cNvCxnSpPr>
            <p:nvPr/>
          </p:nvCxnSpPr>
          <p:spPr>
            <a:xfrm>
              <a:off x="4760506" y="5373216"/>
              <a:ext cx="1" cy="44733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61609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5527" y="764704"/>
            <a:ext cx="860495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24000" algn="just"/>
            <a:r>
              <a:rPr lang="ru-RU" sz="11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случае представления сведений и документов в полном объеме:</a:t>
            </a:r>
            <a:endParaRPr lang="ru-RU" sz="1100" u="sng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2400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Исполнитель </a:t>
            </a:r>
            <a:r>
              <a:rPr lang="ru-RU" sz="11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течение 30 дней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даты их получения направляет заявителю подписанный проект договора о подключении в 2 экземплярах. 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2400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необходимо установить </a:t>
            </a:r>
            <a:r>
              <a:rPr lang="ru-RU" sz="11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плату за подключение в индивидуальном порядке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подписанный договор направляется заявителю в 2 экземплярах </a:t>
            </a:r>
            <a:r>
              <a:rPr lang="ru-RU" sz="11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течение 30 дней с даты установления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уполномоченными органами регулирования платы за подключение.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2400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Заявитель подписывает оба экземпляра проекта договора о подключении </a:t>
            </a:r>
            <a:r>
              <a:rPr lang="ru-RU" sz="11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течение 30 дней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даты получения подписанных исполнителем указанных проектов договора и направляет 1 экземпляр в адрес исполнителя с приложением к нему документов, подтверждающих полномочия лица, подписавшего такой договор.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24000" algn="just"/>
            <a:r>
              <a:rPr lang="ru-RU" sz="11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случае несогласия заявителя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представленным исполнителем проектом договора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 подключении и (или) несоответствия его настоящим Правилам заявитель </a:t>
            </a:r>
            <a:r>
              <a:rPr lang="ru-RU" sz="11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течение 30 дней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даты получения проекта договора о подключении направляет исполнителю извещение о намерении заключить указанный договор на иных условиях и прилагает к проекту договора </a:t>
            </a:r>
            <a:r>
              <a:rPr lang="ru-RU" sz="11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протокол разногласий.</a:t>
            </a:r>
            <a:endParaRPr lang="ru-RU" sz="11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2400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Исполнитель обязан </a:t>
            </a:r>
            <a:r>
              <a:rPr lang="ru-RU" sz="11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течение 30 дней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 дня получения протокола разногласий известить заявителя о принятии проекта договора о подключении в редакции заявителя либо об отклонении протокола разногласий. При отклонении протокола разногласий либо неполучении извещения о результатах его рассмотрения в указанный срок заявитель, направивший протокол разногласий, вправе </a:t>
            </a:r>
            <a:r>
              <a:rPr lang="ru-RU" sz="11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передать разногласия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возникшие при заключении указанного договора, </a:t>
            </a:r>
            <a:r>
              <a:rPr lang="ru-RU" sz="11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рассмотрение суда.</a:t>
            </a:r>
            <a:endParaRPr lang="ru-RU" sz="11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24000" algn="just"/>
            <a:r>
              <a:rPr lang="ru-RU" sz="11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случае неполучения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от заявителя </a:t>
            </a:r>
            <a:r>
              <a:rPr lang="ru-RU" sz="11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проекта договора о подключении в течение 45 дней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после его направления исполнителем либо в случае отказа заявителя от его подписания поданная таким заявителем </a:t>
            </a:r>
            <a:r>
              <a:rPr lang="ru-RU" sz="11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заявка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 подключение </a:t>
            </a:r>
            <a:r>
              <a:rPr lang="ru-RU" sz="11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аннулируется.</a:t>
            </a:r>
            <a:endParaRPr lang="ru-RU" sz="11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24000" algn="just"/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осуществления подключения исполнителю требуется заключить договоры о подключении с другими организациями, </a:t>
            </a:r>
            <a:r>
              <a:rPr lang="ru-RU" sz="11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срок направления проекта договора о подключении увеличивается на срок заключения указанных договоров на подключение со смежными </a:t>
            </a:r>
            <a:r>
              <a:rPr lang="ru-RU" sz="11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организациями.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3693" y="47908"/>
            <a:ext cx="860495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Приложение №7. Сроки направления договора </a:t>
            </a:r>
            <a:endParaRPr lang="ru-RU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926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5527" y="764704"/>
            <a:ext cx="860495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24000" algn="just"/>
            <a:r>
              <a:rPr lang="ru-RU" sz="11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случае представления сведений и документов в полном объеме:</a:t>
            </a:r>
            <a:endParaRPr lang="ru-RU" sz="1100" u="sng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2400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Исполнитель </a:t>
            </a:r>
            <a:r>
              <a:rPr lang="ru-RU" sz="11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течение </a:t>
            </a:r>
            <a:r>
              <a:rPr lang="ru-RU" sz="1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 рабочих </a:t>
            </a:r>
            <a:r>
              <a:rPr lang="ru-RU" sz="11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дней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даты их получения направляет заявителю подписанный проект договора о подключении в 2 экземплярах. 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2400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необходимо установить </a:t>
            </a:r>
            <a:r>
              <a:rPr lang="ru-RU" sz="11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плату за подключение в индивидуальном порядке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подписанный договор направляется заявителю в 2 экземплярах </a:t>
            </a:r>
            <a:r>
              <a:rPr lang="ru-RU" sz="11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течение </a:t>
            </a:r>
            <a:r>
              <a:rPr lang="ru-RU" sz="11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 рабочих </a:t>
            </a:r>
            <a:r>
              <a:rPr lang="ru-RU" sz="1100" b="1" u="sng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дней </a:t>
            </a:r>
            <a:r>
              <a:rPr lang="ru-RU" sz="11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даты установления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уполномоченными органами регулирования платы за подключение.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2400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Заявитель подписывает оба экземпляра проекта договора о подключении </a:t>
            </a:r>
            <a:r>
              <a:rPr lang="ru-RU" sz="11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течение </a:t>
            </a:r>
            <a:r>
              <a:rPr lang="ru-RU" sz="11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 рабочих </a:t>
            </a:r>
            <a:r>
              <a:rPr lang="ru-RU" sz="11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дней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даты получения подписанных исполнителем указанных проектов договора и направляет 1 экземпляр в адрес исполнителя с приложением к нему документов, подтверждающих полномочия лица, подписавшего такой договор.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24000" algn="just"/>
            <a:r>
              <a:rPr lang="ru-RU" sz="11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случае несогласия заявителя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представленным исполнителем проектом договора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 подключении и (или) несоответствия его настоящим Правилам заявитель </a:t>
            </a:r>
            <a:r>
              <a:rPr lang="ru-RU" sz="11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течение </a:t>
            </a:r>
            <a:r>
              <a:rPr lang="ru-RU" sz="11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 рабочих дней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даты получения проекта договора о подключении направляет исполнителю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мотивированный отказ от подписания проекта договора о подключении, к которому прилагается при необходимости </a:t>
            </a:r>
            <a:r>
              <a:rPr lang="ru-RU" sz="11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протокол </a:t>
            </a:r>
            <a:r>
              <a:rPr lang="ru-RU" sz="1100" b="1" u="sng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разногласий.</a:t>
            </a:r>
            <a:endParaRPr lang="ru-RU" sz="1100" b="1" u="sng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324000" algn="just"/>
            <a:r>
              <a:rPr lang="ru-RU" sz="1100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направлении заявителем мотивированного отказа от подписания проекта договора о подключении и протокола разногласий  Исполнитель обязан рассмотреть их в течение 10 рабочих дней со дня получения, принять меры к урегулированию разногласий и направить заявителю для подписания новый проект договора о подключении</a:t>
            </a:r>
          </a:p>
          <a:p>
            <a:pPr indent="324000" algn="just"/>
            <a:r>
              <a:rPr lang="ru-RU" sz="1100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неполучения от заявителя проекта договора о подключении либо мотивированного отказа от его подписания заявка аннулируется не ранее чем через 30 рабочих дней со дня направления заявителю подписанного  исполнителем проекта договора о подключении.</a:t>
            </a:r>
            <a:endParaRPr lang="ru-RU" sz="11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24000" algn="just"/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для осуществления подключения исполнителю требуется заключить договоры о подключении с другими организациями, </a:t>
            </a:r>
            <a:r>
              <a:rPr lang="ru-RU" sz="11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срок направления проекта договора о подключении увеличивается на срок заключения указанных договоров на подключение со смежными организациями.</a:t>
            </a:r>
          </a:p>
          <a:p>
            <a:pPr indent="324000" algn="just"/>
            <a:r>
              <a:rPr lang="en-US" sz="1100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N/B!!! </a:t>
            </a:r>
            <a:r>
              <a:rPr lang="ru-RU" sz="1100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случае если подключение осуществляется не единой теплоснабжающей организацией,  срок  </a:t>
            </a:r>
            <a:r>
              <a:rPr lang="ru-RU" sz="1100" u="sng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направления проекта договора о подключении увеличивается на срок согласования условий подключения с единой теплоснабжающей организацией в порядке, установленном Правилами организации теплоснабжения в Российской Федерации, утвержденными постановлением Правительства Российской Федерации от 8 августа 2012 г. N 808 "Об организации теплоснабжения в Российской Федерации и о внесении изменений в некоторые акты Правительства Российской Федерации". Исполнитель обязан уведомить заявителя об увеличении срока направления проекта договора о подключении в течение 3 рабочих дней со дня направления проекта договора о подключении на согласование в единую теплоснабжающую организацию.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3693" y="47908"/>
            <a:ext cx="86049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Сроки направления договора после вступления в силу Постановлением </a:t>
            </a:r>
          </a:p>
          <a:p>
            <a:pPr algn="just"/>
            <a:r>
              <a:rPr lang="ru-RU" sz="1400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правительства от 09.09.2017 №</a:t>
            </a:r>
            <a:r>
              <a:rPr lang="ru-RU" sz="1400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1089 (</a:t>
            </a:r>
            <a:r>
              <a:rPr lang="ru-RU" sz="1400" u="sng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</a:t>
            </a:r>
            <a:r>
              <a:rPr lang="ru-RU" sz="1400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«д»):</a:t>
            </a:r>
          </a:p>
        </p:txBody>
      </p:sp>
    </p:spTree>
    <p:extLst>
      <p:ext uri="{BB962C8B-B14F-4D97-AF65-F5344CB8AC3E}">
        <p14:creationId xmlns:p14="http://schemas.microsoft.com/office/powerpoint/2010/main" val="383926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107504" y="52819"/>
            <a:ext cx="6048375" cy="349245"/>
          </a:xfrm>
        </p:spPr>
        <p:txBody>
          <a:bodyPr/>
          <a:lstStyle/>
          <a:p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Приложение №8. Содержание договора о подключении и его приложений: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546" y="576687"/>
            <a:ext cx="9072500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lnSpc>
                <a:spcPct val="115000"/>
              </a:lnSpc>
              <a:spcAft>
                <a:spcPts val="0"/>
              </a:spcAft>
            </a:pPr>
            <a:endParaRPr lang="ru-RU" sz="10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1)Существенные </a:t>
            </a:r>
            <a:r>
              <a:rPr lang="ru-RU" sz="1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условия договора: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а) перечень мероприятий (в том числе технических) по подключению объекта к системе теплоснабжения и обязательства сторон по их выполнению;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б) срок подключения;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в) размер платы за подключение;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г) порядок и сроки внесения заявителем платы за подключение;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д) размер и виды тепловой нагрузки подключаемого объекта;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е) местоположение точек подключения;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ж) условия и порядок подключения внутриплощадочных и (или) внутридомовых сетей и оборудования подключаемого объекта к системе теплоснабжения;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з) обязательства заявителя по оборудованию подключаемого объекта приборами учета тепловой энергии и теплоносителя;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и) ответственность сторон за неисполнение либо за ненадлежащее исполнение договора о подключении;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к) право заявителя в одностороннем порядке отказаться от исполнения договора о подключении при нарушении исполнителем сроков исполнения обязательств, указанных в договоре.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endParaRPr lang="ru-RU" sz="10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Содержание 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мероприятий,</a:t>
            </a:r>
            <a:r>
              <a:rPr lang="ru-RU" sz="1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выполняемых заявителем в пределах границ земельного участка заявителя,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 в случае подключения многоквартирного дома - </a:t>
            </a:r>
            <a:r>
              <a:rPr lang="ru-RU" sz="1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пределах инженерно-технических сетей дома: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1) разработка заявителем проектной документации согласно обязательствам, предусмотренным условиями на подключение, за исключением случаев, когда в соответствии с </a:t>
            </a:r>
            <a:r>
              <a:rPr lang="ru-RU" sz="1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законодательством Российской 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Федерации о градостроительной деятельности разработка проектной документации не является обязательной;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 выполнение условий подключения.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endParaRPr lang="ru-RU" sz="10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Содержание 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мероприятий, </a:t>
            </a:r>
            <a:r>
              <a:rPr lang="ru-RU" sz="1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выполняемых исполнителем до границы земельного участка заявителя, на котором располагается подключаемый объект, а в случае подключения многоквартирного дома - до границы с инженерно-техническими сетями дома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мероприятий по увеличению пропускной способности (увеличению мощности) соответствующих тепловых сетей или источников тепловой энергии, а также мероприятий по фактическому подключению: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1) подготовка и выдача исполнителем условий подключения и согласование их в необходимых случаях с организациями, владеющими на праве собственности или ином законном основании смежными тепловыми сетями и (или) источниками тепловой энергии;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 разработка исполнителем проектной документации в соответствии с условиями подключения;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3) проверка исполнителем выполнения заявителем условий подключения;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4) осуществление исполнителем фактического подключения объекта к системе теплоснабжения</a:t>
            </a:r>
            <a:r>
              <a:rPr lang="ru-RU" sz="1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87631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Заголовок 34"/>
          <p:cNvSpPr>
            <a:spLocks noGrp="1"/>
          </p:cNvSpPr>
          <p:nvPr>
            <p:ph type="ctrTitle"/>
          </p:nvPr>
        </p:nvSpPr>
        <p:spPr>
          <a:xfrm>
            <a:off x="1395412" y="2122750"/>
            <a:ext cx="6128916" cy="1486270"/>
          </a:xfrm>
        </p:spPr>
        <p:txBody>
          <a:bodyPr/>
          <a:lstStyle/>
          <a:p>
            <a:r>
              <a:rPr lang="ru-RU" sz="2400" dirty="0" smtClean="0">
                <a:solidFill>
                  <a:schemeClr val="accent2"/>
                </a:solidFill>
                <a:latin typeface="TimesNewRomanPS-BoldMT"/>
              </a:rPr>
              <a:t>Предоставление </a:t>
            </a:r>
            <a:r>
              <a:rPr lang="ru-RU" sz="2400" dirty="0">
                <a:solidFill>
                  <a:schemeClr val="accent2"/>
                </a:solidFill>
                <a:latin typeface="TimesNewRomanPS-BoldMT"/>
              </a:rPr>
              <a:t>технических условий и (или) информации о плате за </a:t>
            </a:r>
            <a:r>
              <a:rPr lang="ru-RU" sz="2400" dirty="0" smtClean="0">
                <a:solidFill>
                  <a:schemeClr val="accent2"/>
                </a:solidFill>
                <a:latin typeface="TimesNewRomanPS-BoldMT"/>
              </a:rPr>
              <a:t>подключение в соответствии с ПП №83</a:t>
            </a:r>
            <a:endParaRPr lang="ru-RU" sz="2400" dirty="0">
              <a:solidFill>
                <a:schemeClr val="accent2"/>
              </a:solidFill>
              <a:latin typeface="TimesNewRomanPS-BoldMT"/>
            </a:endParaRPr>
          </a:p>
        </p:txBody>
      </p:sp>
      <p:sp>
        <p:nvSpPr>
          <p:cNvPr id="37" name="Текст 3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sz="1000" b="1" dirty="0" smtClean="0"/>
              <a:t>Назарово</a:t>
            </a:r>
            <a:r>
              <a:rPr lang="ru-RU" sz="1000" b="1" dirty="0" smtClean="0"/>
              <a:t>, </a:t>
            </a:r>
            <a:r>
              <a:rPr lang="ru-RU" sz="1000" b="1" dirty="0" smtClean="0"/>
              <a:t>2017</a:t>
            </a:r>
            <a:endParaRPr lang="ru-RU" sz="1000" b="1" dirty="0"/>
          </a:p>
        </p:txBody>
      </p:sp>
    </p:spTree>
    <p:extLst>
      <p:ext uri="{BB962C8B-B14F-4D97-AF65-F5344CB8AC3E}">
        <p14:creationId xmlns:p14="http://schemas.microsoft.com/office/powerpoint/2010/main" val="3191126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546" y="908720"/>
            <a:ext cx="9072500" cy="3773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42900" algn="just">
              <a:lnSpc>
                <a:spcPct val="115000"/>
              </a:lnSpc>
            </a:pPr>
            <a:r>
              <a:rPr lang="ru-RU" sz="1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 Плата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подключение:</a:t>
            </a:r>
            <a:endParaRPr lang="ru-RU" sz="11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342900" algn="just">
              <a:lnSpc>
                <a:spcPct val="115000"/>
              </a:lnSpc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Внесение заявителем платы за подключение осуществляется в следующем порядке:</a:t>
            </a:r>
            <a:endParaRPr lang="ru-RU" sz="11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342900" algn="just">
              <a:lnSpc>
                <a:spcPct val="115000"/>
              </a:lnSpc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более 15 процентов платы за подключение вносится в течение 15 дней с даты заключения договора о подключении;</a:t>
            </a:r>
            <a:endParaRPr lang="ru-RU" sz="11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342900" algn="just">
              <a:lnSpc>
                <a:spcPct val="115000"/>
              </a:lnSpc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более 50 процентов платы за подключение вносится в течение 90 дней с даты заключения договора о подключении, но не позднее даты фактического подключения;</a:t>
            </a:r>
            <a:endParaRPr lang="ru-RU" sz="11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342900" algn="just">
              <a:lnSpc>
                <a:spcPct val="115000"/>
              </a:lnSpc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оставшаяся доля платы за подключение вносится в течение 15 дней с даты подписания сторонами акта о подключении, фиксирующего техническую готовность к подаче тепловой энергии или теплоносителя на подключаемые объекты.</a:t>
            </a:r>
            <a:endParaRPr lang="ru-RU" sz="11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342900" algn="just">
              <a:lnSpc>
                <a:spcPct val="115000"/>
              </a:lnSpc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случае если плата за подключение к системе теплоснабжения устанавливается регулирующим органом в индивидуальном порядке, порядок и сроки внесения платы устанавливаются соглашением сторон договора о подключении</a:t>
            </a:r>
            <a:r>
              <a:rPr lang="ru-RU" sz="10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lvl="0" indent="342900" algn="just">
              <a:lnSpc>
                <a:spcPct val="115000"/>
              </a:lnSpc>
            </a:pPr>
            <a:endParaRPr lang="ru-RU" sz="10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342900" algn="just">
              <a:lnSpc>
                <a:spcPct val="115000"/>
              </a:lnSpc>
            </a:pPr>
            <a:r>
              <a:rPr lang="ru-RU" sz="1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3) Срок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подключения:</a:t>
            </a:r>
            <a:endParaRPr lang="ru-RU" sz="10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342900" algn="just">
              <a:lnSpc>
                <a:spcPct val="115000"/>
              </a:lnSpc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Нормативный срок подключения не может превышать для теплопотребляющих установок 18 месяцев с даты заключения </a:t>
            </a:r>
          </a:p>
          <a:p>
            <a:pPr lvl="0" algn="just">
              <a:lnSpc>
                <a:spcPct val="115000"/>
              </a:lnSpc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договора о подключении, если более длительные сроки не указаны в инвестиционной программе исполнителя, а также </a:t>
            </a:r>
          </a:p>
          <a:p>
            <a:pPr lvl="0" algn="just">
              <a:lnSpc>
                <a:spcPct val="115000"/>
              </a:lnSpc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инвестиционных программах организаций, владеющих на праве собственности или ином законном основании смежными тепловыми сетями и (или) источниками тепловой энергии, с которыми заключены договоры о подключении, в связи с обеспечением технической возможности подключения, но при этом срок подключения не должен превышать 3 лет.</a:t>
            </a:r>
            <a:endParaRPr lang="ru-RU" sz="10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342900" algn="just">
              <a:lnSpc>
                <a:spcPct val="115000"/>
              </a:lnSpc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Подключение к системам теплоснабжения тепловых сетей и источников тепловой энергии осуществляется в сроки, определенные в соответствии со схемой теплоснабжения.</a:t>
            </a:r>
            <a:endParaRPr lang="ru-RU" sz="10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342900" algn="just">
              <a:lnSpc>
                <a:spcPct val="115000"/>
              </a:lnSpc>
            </a:pPr>
            <a:endParaRPr lang="ru-RU" sz="11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412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71500" y="728700"/>
            <a:ext cx="9072500" cy="5378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42900" algn="just">
              <a:lnSpc>
                <a:spcPct val="115000"/>
              </a:lnSpc>
            </a:pPr>
            <a:r>
              <a:rPr lang="ru-RU" sz="1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4) Условия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подключения:</a:t>
            </a:r>
            <a:endParaRPr lang="ru-RU" sz="11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342900" algn="just">
              <a:lnSpc>
                <a:spcPct val="115000"/>
              </a:lnSpc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Условия подключения выдаются исполнителем вместе с проектом договора о подключении, являются его неотъемлемой частью и содержат следующие сведения:</a:t>
            </a:r>
            <a:endParaRPr lang="ru-RU" sz="11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342900" algn="just">
              <a:lnSpc>
                <a:spcPct val="115000"/>
              </a:lnSpc>
            </a:pPr>
            <a:r>
              <a:rPr lang="ru-RU" sz="10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точки подключения;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342900" algn="just">
              <a:lnSpc>
                <a:spcPct val="115000"/>
              </a:lnSpc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максимальные часовые и среднечасовые тепловые нагрузки подключаемого объекта по видам теплоносителей и видам теплопотребления (отопление, вентиляция, кондиционирование, горячее водоснабжение, технологические нужды), а также схемы подключения </a:t>
            </a:r>
            <a:r>
              <a:rPr lang="ru-RU" sz="1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теплопотребляющих</a:t>
            </a: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установок;</a:t>
            </a:r>
            <a:endParaRPr lang="ru-RU" sz="11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342900" algn="just">
              <a:lnSpc>
                <a:spcPct val="115000"/>
              </a:lnSpc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максимальные расчетные и среднечасовые расходы теплоносителей, в том числе с </a:t>
            </a:r>
            <a:r>
              <a:rPr lang="ru-RU" sz="1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водоразбором</a:t>
            </a: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из сети (при открытой системе теплоснабжения);</a:t>
            </a:r>
            <a:endParaRPr lang="ru-RU" sz="11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342900" algn="just">
              <a:lnSpc>
                <a:spcPct val="115000"/>
              </a:lnSpc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параметры (давление, температура) теплоносителей и пределы их отклонений в точках подключения к тепловой сети с учетом роста нагрузок в системе теплоснабжения;</a:t>
            </a:r>
            <a:endParaRPr lang="ru-RU" sz="11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342900" algn="just">
              <a:lnSpc>
                <a:spcPct val="115000"/>
              </a:lnSpc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количество, качество и режим откачки возвращаемого теплоносителя, а также требования к его очистке, если тепловая энергия отпускается с паром;</a:t>
            </a:r>
            <a:endParaRPr lang="ru-RU" sz="11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342900" algn="just">
              <a:lnSpc>
                <a:spcPct val="115000"/>
              </a:lnSpc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добровольные для исполнения рекомендации, касающиеся необходимости использования имеющихся у заявителя собственных источников тепловой энергии или строительства им резервного источника тепловой энергии либо резервной тепловой сети с учетом требований к надежности теплоснабжения подключаемого объекта, а также рекомендации по использованию вторичных энергетических ресурсов;</a:t>
            </a:r>
            <a:endParaRPr lang="ru-RU" sz="11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342900" algn="just">
              <a:lnSpc>
                <a:spcPct val="115000"/>
              </a:lnSpc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требования к прокладке и изоляции трубопроводов;</a:t>
            </a:r>
            <a:endParaRPr lang="ru-RU" sz="11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342900" algn="just">
              <a:lnSpc>
                <a:spcPct val="115000"/>
              </a:lnSpc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требования к организации учета тепловой энергии и теплоносителей;</a:t>
            </a:r>
            <a:endParaRPr lang="ru-RU" sz="11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342900" algn="just">
              <a:lnSpc>
                <a:spcPct val="115000"/>
              </a:lnSpc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требования к диспетчерской связи с теплоснабжающей организацией;</a:t>
            </a:r>
            <a:endParaRPr lang="ru-RU" sz="11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342900" algn="just">
              <a:lnSpc>
                <a:spcPct val="115000"/>
              </a:lnSpc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границы эксплуатационной ответственности теплоснабжающей организации и заявителя;</a:t>
            </a:r>
            <a:endParaRPr lang="ru-RU" sz="11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342900" algn="just">
              <a:lnSpc>
                <a:spcPct val="115000"/>
              </a:lnSpc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срок действия условий подключения, который не может быть менее 2 лет;</a:t>
            </a:r>
            <a:endParaRPr lang="ru-RU" sz="11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342900" algn="just">
              <a:lnSpc>
                <a:spcPct val="115000"/>
              </a:lnSpc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пределы возможных колебаний давления (в том числе статического) и температуры в тепловых пунктах заявителя, устройства для защиты от которых должны предусматриваться заявителем при проектировании систем теплопотребления и тепловых сетей;</a:t>
            </a:r>
            <a:endParaRPr lang="ru-RU" sz="11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342900" algn="just">
              <a:lnSpc>
                <a:spcPct val="115000"/>
              </a:lnSpc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минимальные часовые и среднечасовые тепловые нагрузки подключаемого объекта по видам теплоносителей и видам теплопотребления.</a:t>
            </a:r>
            <a:endParaRPr lang="ru-RU" sz="11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55600" algn="just"/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Договор о подключении заключается в простой письменной форме в 2 экземплярах по одному для каждой из сторон.</a:t>
            </a:r>
          </a:p>
          <a:p>
            <a:pPr lvl="0" indent="342900" algn="just">
              <a:lnSpc>
                <a:spcPct val="115000"/>
              </a:lnSpc>
            </a:pPr>
            <a:endParaRPr lang="ru-RU" sz="1000" b="1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342900" algn="just">
              <a:lnSpc>
                <a:spcPct val="115000"/>
              </a:lnSpc>
            </a:pPr>
            <a:r>
              <a:rPr lang="ru-RU" sz="1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навязывании условий договора заявителю:</a:t>
            </a:r>
            <a:endParaRPr lang="ru-RU" sz="11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342900" algn="just">
              <a:lnSpc>
                <a:spcPct val="115000"/>
              </a:lnSpc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Исполнитель </a:t>
            </a:r>
            <a:r>
              <a:rPr lang="ru-RU" sz="10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вправе навязывать заявителю условия договора </a:t>
            </a: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о подключении, невыгодные для него или не относящиеся к предмету договора, экономически или технологически не обоснованные и (или) прямо не предусмотренные федеральными законами, нормативными правовыми актами Президента Российской Федерации, Правительства Российской Федерации, уполномоченных федеральных органов исполнительной власти или судебными актами, требования о передаче финансовых средств, иного имущества, в том числе имущественных прав, а также заключение договора при условии внесения в него положений относительно товара, в котором контрагент не заинтересован. </a:t>
            </a:r>
            <a:endParaRPr lang="ru-RU" sz="11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7879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215516" y="-5187"/>
            <a:ext cx="7128792" cy="697883"/>
          </a:xfrm>
        </p:spPr>
        <p:txBody>
          <a:bodyPr/>
          <a:lstStyle/>
          <a:p>
            <a:pPr algn="just">
              <a:lnSpc>
                <a:spcPct val="115000"/>
              </a:lnSpc>
            </a:pP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Важно!!! Изменения законодательства в части раскрытия информации о подключении</a:t>
            </a:r>
            <a:endParaRPr lang="ru-RU" sz="14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6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199033" y="764704"/>
            <a:ext cx="8748972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31.08.2017 было принято Постановление Правительства РФ от 31.08.2017 г. № 1053 "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внесении изменений в некоторые акты Правительства Российской Федерации в части раскрытия информации о процедуре подключения (технологического присоединения) объектов капитального строительства к сетям инженерно-технического обеспечения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".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/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Вышеуказанным актом вносятся изменения в постановление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Правительства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июля 2013 года №570 «О стандартах раскрытия информации теплоснабжающими организациями, </a:t>
            </a:r>
            <a:r>
              <a:rPr lang="ru-RU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теплосетевыми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организациями и органами регулирования» в части раскрытия, размещения в открытом доступе информации о процедуре подключения (технологического присоединения) объектов капитального строительства к сетям инженерно-технического обеспечения.</a:t>
            </a:r>
          </a:p>
          <a:p>
            <a:pPr indent="457200"/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Существенным является изменение, предусматривающее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обязанность регулируемой организации публиковать информацию, указанную в п. 25 Постановления №570, на своём официальном сайте в сети «Интернет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indent="457200"/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учётом того, что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РФ от 31.08.2017 г. № 1053 вступает в силу по истечении 6 месяцев со дня его официального опубликования (п. 2 Постановления №1053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регулируемые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с 05.03.2018 размещать на своих сайтах в сети «Интернет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следующую информацию: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/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форму заявки на подключение (технологическое присоединение) к системе теплоснабжения;</a:t>
            </a:r>
          </a:p>
          <a:p>
            <a:pPr indent="457200"/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перечень документов и сведений, представляемых одновременно с заявкой на подключение (технологическое присоединение) к системе теплоснабжения;</a:t>
            </a:r>
          </a:p>
          <a:p>
            <a:pPr indent="457200"/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реквизиты нормативных правовых актов, регламентирующих порядок действий заявителя и регулируемой организации при подаче, приеме, обработке заявки на подключение (технологическое присоединение) к системе теплоснабжения (в том числе в форме электронного документа), принятии по результатам рассмотрения указанной заявки решения и уведомлении о принятом решении, основания аннулирования заявки на подключение (технологическое присоединение) к системе теплоснабжения, отказа в заключении договора о подключении (технологическом присоединении) к системе теплоснабжения, отказа в подключении (технологическом присоединении) к системе теплоснабжения;</a:t>
            </a:r>
          </a:p>
          <a:p>
            <a:pPr indent="457200"/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г) телефоны, адреса и график работы службы, ответственной за прием и обработку заявок на подключение (технологическое присоединение) к системе теплоснабжения;</a:t>
            </a:r>
          </a:p>
          <a:p>
            <a:pPr indent="457200"/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д) регламент подключения (технологического присоединения) к системе теплоснабжения, утверждаемый регулируемой организацией, включающий сроки, состав и последовательность действий при осуществлении подключения (технологического присоединения) к системе теплоснабжения, сведения о размере платы за услуги по подключению (технологическому присоединению) к системе теплоснабжения, информацию о месте нахождения и графике работы, справочных телефонах, адресе официального сайта регулируемой организации в сети "Интернет" и блок-схему, отражающую графическое изображение последовательности действий, осуществляемых при подключении (технологическом присоединении) к системе теплоснабжения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7512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215516" y="-5187"/>
            <a:ext cx="7128792" cy="697883"/>
          </a:xfrm>
        </p:spPr>
        <p:txBody>
          <a:bodyPr/>
          <a:lstStyle/>
          <a:p>
            <a:pPr algn="just">
              <a:lnSpc>
                <a:spcPct val="115000"/>
              </a:lnSpc>
            </a:pP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Этап 3. Исполнение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сторонами условий договора о подключении, в том числе подключение объекта к системе теплоснабжения и подписание сторонами акта о подключении объекта и акта разграничения балансовой принадлежности.</a:t>
            </a:r>
            <a:endParaRPr lang="ru-RU" sz="14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6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199033" y="764704"/>
            <a:ext cx="8748972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42900" algn="just">
              <a:lnSpc>
                <a:spcPct val="115000"/>
              </a:lnSpc>
            </a:pPr>
            <a:r>
              <a:rPr lang="ru-RU" sz="1000" b="1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Обязанности исполнителя</a:t>
            </a:r>
            <a:r>
              <a:rPr lang="ru-RU" sz="1000" b="1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RU" sz="1100" u="sng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342900" algn="just">
              <a:lnSpc>
                <a:spcPct val="115000"/>
              </a:lnSpc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Осуществить мероприятия (в том числе технические) по подключению объекта к системе теплоснабжения, выполняемые исполнителем до границы земельного участка заявителя, на котором располагается подключаемый объект, а в случае подключения многоквартирного дома - до границы с инженерно-техническими сетями дома, мероприятия по увеличению пропускной способности (увеличению мощности) соответствующих тепловых сетей или источников тепловой энергии, а также мероприятия по фактическому подключению, включающие в себя:</a:t>
            </a:r>
            <a:endParaRPr lang="ru-RU" sz="11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342900" algn="just">
              <a:lnSpc>
                <a:spcPct val="115000"/>
              </a:lnSpc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подготовку и выдачу исполнителем условий подключения и согласование их в необходимых случаях с организациями, владеющими на праве собственности или ином законном основании смежными тепловыми сетями и (или) источниками тепловой энергии;</a:t>
            </a:r>
            <a:endParaRPr lang="ru-RU" sz="11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342900" algn="just">
              <a:lnSpc>
                <a:spcPct val="115000"/>
              </a:lnSpc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разработку исполнителем проектной документации в соответствии с условиями подключения;</a:t>
            </a:r>
            <a:endParaRPr lang="ru-RU" sz="11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342900" algn="just">
              <a:lnSpc>
                <a:spcPct val="115000"/>
              </a:lnSpc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проверку выполнения заявителем условий подключения и установку пломбы на приборах (узлах) учета тепловой энергии и теплоносителя, кранах и задвижках на их обводах в установленный договором о подключении срок со дня получения от заявителя уведомления о готовности внутриплощадочных и внутридомовых сетей и оборудования подключаемого объекта к подаче тепловой энергии и теплоносителя с составлением и подписанием акта о готовности;</a:t>
            </a:r>
            <a:endParaRPr lang="ru-RU" sz="11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342900" algn="just">
              <a:lnSpc>
                <a:spcPct val="115000"/>
              </a:lnSpc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осуществление исполнителем фактического подключения объекта к системе теплоснабжения.</a:t>
            </a:r>
            <a:endParaRPr lang="ru-RU" sz="11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342900" algn="just">
              <a:lnSpc>
                <a:spcPct val="115000"/>
              </a:lnSpc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осуществить действия по созданию (реконструкции, модернизации) тепловых сетей до точек подключения и (или) источников тепловой энергии, а также по подготовке тепловых сетей к подключению объекта и подаче тепловой энергии не позднее установленной договором о подключении даты подключения;</a:t>
            </a:r>
            <a:endParaRPr lang="ru-RU" sz="11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342900" algn="just">
              <a:lnSpc>
                <a:spcPct val="115000"/>
              </a:lnSpc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принять либо отказать в принятии предложения о внесении изменений в договор о подключении в течение 30 дней с даты получения предложения заявителя при внесении изменений в проектную документацию.</a:t>
            </a:r>
            <a:endParaRPr lang="ru-RU" sz="11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342900" algn="just">
              <a:lnSpc>
                <a:spcPct val="115000"/>
              </a:lnSpc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после выполнения заявителем условий подключения выдать разрешение на осуществление заявителем подключения указанного объекта к системе теплоснабжения.</a:t>
            </a:r>
            <a:endParaRPr lang="ru-RU" sz="11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342900" algn="just">
              <a:lnSpc>
                <a:spcPct val="115000"/>
              </a:lnSpc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342900" algn="just">
              <a:lnSpc>
                <a:spcPct val="115000"/>
              </a:lnSpc>
            </a:pPr>
            <a:r>
              <a:rPr lang="ru-RU" sz="1000" b="1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Права исполнителя: </a:t>
            </a:r>
            <a:r>
              <a:rPr lang="ru-RU" sz="1000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u="sng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342900" algn="just">
              <a:lnSpc>
                <a:spcPct val="115000"/>
              </a:lnSpc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участвовать в приемке скрытых работ по укладке сети от подключаемого объекта до точки подключения;</a:t>
            </a:r>
            <a:endParaRPr lang="ru-RU" sz="11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342900" algn="just">
              <a:lnSpc>
                <a:spcPct val="115000"/>
              </a:lnSpc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изменить дату подключения подключаемого объекта на более позднюю без изменения сроков внесения платы за подключение в случае, если заявитель не предоставил исполнителю в установленные договором на подключение сроки возможность осуществить проверку готовности внутриплощадочных и внутридомовых сетей и оборудования объекта к подключению и подаче тепловой энергии и опломбирование установленных приборов (узлов) учета, кранов и задвижек на их обводах, а также в случае если заявитель не соблюдает установленные договором сроки внесения платы за подключение. При этом дата подключения не может быть позднее исполнения заявителем указанных обязательств.</a:t>
            </a:r>
            <a:endParaRPr lang="ru-RU" sz="11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975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6603" y="836712"/>
            <a:ext cx="8820980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Обязанности заявителя</a:t>
            </a:r>
            <a:r>
              <a:rPr lang="ru-RU" sz="1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Выполнить мероприятия </a:t>
            </a:r>
            <a:r>
              <a:rPr lang="ru-RU" sz="1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пределах границ земельного участка заявителя,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 в случае подключения многоквартирного дома - </a:t>
            </a:r>
            <a:r>
              <a:rPr lang="ru-RU" sz="1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пределах инженерно-технических сетей дома, включающие в себя: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разработку заявителем проектной документации согласно обязательствам, предусмотренным условиями на подключение, за исключением случаев, когда в соответствии с </a:t>
            </a:r>
            <a:r>
              <a:rPr lang="ru-RU" sz="1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законодательством Российской 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Федерации о градостроительной деятельности разработка проектной документации не является обязательной; 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выполнение условий подключения.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выполнить установленные в договоре о подключении условия подготовки внутриплощадочных и внутридомовых сетей и оборудования объекта к подключению;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представить исполнителю утвержденную в установленном порядке проектную документацию (1 экземпляр) в части сведений об инженерном оборудовании и сетях инженерно-технического обеспечения, а также перечень инженерно-технических мероприятий и содержание технологических решений;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направить исполнителю предложение о внесении изменений в договор о подключении в случае внесения изменений в проектную документацию на строительство (реконструкцию, модернизацию) подключаемого объекта, влекущих изменение указанной в договоре о подключении нагрузки;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обеспечить доступ исполнителя для проверки выполнения условий подключения и опломбирования приборов (узлов) учета, кранов и задвижек на их обводах;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внести плату за подключение в размере и в сроки, которые установлены договором о подключении.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 согласовывать отступления от условий подключения с исполнителем.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8. подписать акт о подключении и акт разграничения балансовой принадлежности, в котором указываются границы раздела тепловых сетей, </a:t>
            </a:r>
            <a:r>
              <a:rPr lang="ru-RU" sz="1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теплопотребляющих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установок и источников тепловой энергии по признаку владения на праве собственности или ином законном основании.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Права заявителя: 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получить в случаях и в порядке, которые установлены договором о подключении, информацию о ходе выполнения предусмотренных указанным договором мероприятий по созданию (реконструкции) тепловых сетей.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одностороннем порядке отказаться от исполнения договора при нарушении исполнителем сроков обязательств, указанных в договоре.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Разработка проектной документации: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Разработка заявителем проектной документации осуществляется в соответствии с выданными исполнителем условиями подключения в порядке, установленном градостроительным законодательством. 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6133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10170" y="908720"/>
            <a:ext cx="8892988" cy="5224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Отступления от условий подключения: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Отступления от условий подключения, необходимость которых выявлена в ходе проектирования, подлежат обязательному согласованию с исполнителем.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Согласование отступления от условий подключения, а также продление срока действия условий подключения осуществляется исполнителем в течение 15 дней с даты получения обращения заявителя путем внесения изменений в договор о подключении.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endParaRPr lang="ru-RU" sz="1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Продление </a:t>
            </a:r>
            <a:r>
              <a:rPr lang="ru-RU" sz="1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срока действия условий подключения: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случае если в процессе строительства (реконструкции) подключаемого объекта превышен срок действия условий подключения, указанный срок продлевается по согласованию с исполнителем на основании письменного обращения заявителя. 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Разрешение на осуществление заявителем подключения: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1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После 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выполнения заявителем условий подключения исполнитель выдает разрешение на осуществление заявителем подключения указанного объекта к системе теплоснабжения.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Исполнитель осуществляет контроль за выполнением мероприятий по подключению без взимания дополнительной платы.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Завершение мероприятий по подключению: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1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Осуществление 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подключения завершается составлением и подписанием обеими сторонами акта о подключении и акта разграничения балансовой принадлежности, в котором указываются границы раздела тепловых сетей, теплопотребляющих установок и источников тепловой энергии по признаку владения на праве собственности или ином законном основании.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Подача теплоносителя в систему теплопотребления осуществляется на основании уведомления Исполнителя о готовности к подаче тепловой энергии. 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 начала подачи тепловой энергии заявитель: 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получает 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разрешение на ввод в эксплуатацию подключаемого объекта;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заключает 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договор теплоснабжения с теплоснабжающей организацией;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предъявляет 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случаях, установленных нормативными правовыми актами, устройства и сооружения, созданные для подключения к системам теплоснабжения, для осмотра и допуска к эксплуатации федеральным органам исполнительной власти, уполномоченным осуществлять государственный санитарно-эпидемиологический надзор и федеральный государственный энергетический надзор</a:t>
            </a:r>
            <a:r>
              <a:rPr lang="ru-RU" sz="1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469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63588" y="1103068"/>
            <a:ext cx="7380819" cy="839056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r>
              <a:rPr lang="ru-RU" sz="1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Запрос о предоставлении технических условий или информации о плате за подключение объекта капитального строительства к тепловым сетям </a:t>
            </a:r>
            <a:endParaRPr lang="ru-RU" sz="1400" b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i="1" u="sng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Примечание:</a:t>
            </a:r>
            <a:r>
              <a:rPr lang="ru-RU" sz="1100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Порядок определения </a:t>
            </a:r>
            <a:r>
              <a:rPr lang="ru-RU" sz="11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организации, осуществляющей эксплуатацию сетей инженерно-технического обеспечения, в которую должен быть направлен запрос о получении технических </a:t>
            </a:r>
            <a:r>
              <a:rPr lang="ru-RU" sz="1100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условий см. в Приложении № 1.</a:t>
            </a:r>
            <a:endParaRPr lang="ru-RU" sz="1100" i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71702"/>
            <a:ext cx="7537589" cy="936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соответствии с п. 10 ст. 48 Градостроительного кодекса РФ порядок определения и предоставления технических условий и определения платы за подключение утвержден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ПП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83. В целом схема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предоставлении технических условий или информации о плате за подключение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выглядит следующим образом:</a:t>
            </a:r>
            <a:endParaRPr lang="ru-RU" sz="1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spcBef>
                <a:spcPct val="20000"/>
              </a:spcBef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60" name="Группа 159"/>
          <p:cNvGrpSpPr/>
          <p:nvPr/>
        </p:nvGrpSpPr>
        <p:grpSpPr>
          <a:xfrm>
            <a:off x="2976248" y="1942124"/>
            <a:ext cx="3155500" cy="914468"/>
            <a:chOff x="2976248" y="1942124"/>
            <a:chExt cx="3155500" cy="914468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2976248" y="2099710"/>
              <a:ext cx="3155500" cy="756882"/>
            </a:xfrm>
            <a:prstGeom prst="roundRect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rtlCol="0" anchor="ctr"/>
            <a:lstStyle/>
            <a:p>
              <a:pPr algn="ctr"/>
              <a:r>
                <a:rPr lang="ru-RU" sz="1200" b="1" dirty="0">
                  <a:solidFill>
                    <a:schemeClr val="accent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Анализ запроса на соответствие требованиям п. 8 ПП № 83</a:t>
              </a:r>
            </a:p>
            <a:p>
              <a:pPr algn="ctr"/>
              <a:r>
                <a:rPr lang="ru-RU" sz="1100" i="1" u="sng" dirty="0">
                  <a:solidFill>
                    <a:schemeClr val="accent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Примечание:</a:t>
              </a:r>
              <a:r>
                <a:rPr lang="ru-RU" sz="1100" i="1" dirty="0">
                  <a:solidFill>
                    <a:schemeClr val="accent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Требования к содержанию запроса см</a:t>
              </a:r>
              <a:r>
                <a:rPr lang="ru-RU" sz="1100" i="1" dirty="0" smtClean="0">
                  <a:solidFill>
                    <a:schemeClr val="accent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в Приложении №2.</a:t>
              </a:r>
              <a:endParaRPr lang="ru-RU" sz="11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82" name="Прямая со стрелкой 81"/>
            <p:cNvCxnSpPr>
              <a:stCxn id="4" idx="2"/>
              <a:endCxn id="13" idx="0"/>
            </p:cNvCxnSpPr>
            <p:nvPr/>
          </p:nvCxnSpPr>
          <p:spPr>
            <a:xfrm>
              <a:off x="4553998" y="1942124"/>
              <a:ext cx="0" cy="157586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1" name="Группа 160"/>
          <p:cNvGrpSpPr/>
          <p:nvPr/>
        </p:nvGrpSpPr>
        <p:grpSpPr>
          <a:xfrm>
            <a:off x="6131748" y="2099710"/>
            <a:ext cx="2526705" cy="384486"/>
            <a:chOff x="6131748" y="2099710"/>
            <a:chExt cx="2526705" cy="384486"/>
          </a:xfrm>
        </p:grpSpPr>
        <p:sp>
          <p:nvSpPr>
            <p:cNvPr id="36" name="Скругленный прямоугольник 35"/>
            <p:cNvSpPr/>
            <p:nvPr/>
          </p:nvSpPr>
          <p:spPr>
            <a:xfrm>
              <a:off x="6948264" y="2099710"/>
              <a:ext cx="1710189" cy="384486"/>
            </a:xfrm>
            <a:prstGeom prst="roundRect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>
                  <a:solidFill>
                    <a:schemeClr val="accent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Не соответствует п. 8 ПП № 83</a:t>
              </a:r>
            </a:p>
          </p:txBody>
        </p:sp>
        <p:cxnSp>
          <p:nvCxnSpPr>
            <p:cNvPr id="85" name="Прямая со стрелкой 84"/>
            <p:cNvCxnSpPr>
              <a:stCxn id="13" idx="3"/>
              <a:endCxn id="36" idx="1"/>
            </p:cNvCxnSpPr>
            <p:nvPr/>
          </p:nvCxnSpPr>
          <p:spPr>
            <a:xfrm flipV="1">
              <a:off x="6131748" y="2291953"/>
              <a:ext cx="816516" cy="186198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2" name="Группа 161"/>
          <p:cNvGrpSpPr/>
          <p:nvPr/>
        </p:nvGrpSpPr>
        <p:grpSpPr>
          <a:xfrm>
            <a:off x="6948264" y="2484196"/>
            <a:ext cx="1710189" cy="647117"/>
            <a:chOff x="6948264" y="2484196"/>
            <a:chExt cx="1710189" cy="647117"/>
          </a:xfrm>
        </p:grpSpPr>
        <p:sp>
          <p:nvSpPr>
            <p:cNvPr id="30" name="Скругленный прямоугольник 29"/>
            <p:cNvSpPr/>
            <p:nvPr/>
          </p:nvSpPr>
          <p:spPr>
            <a:xfrm>
              <a:off x="6948264" y="2697362"/>
              <a:ext cx="1710189" cy="433951"/>
            </a:xfrm>
            <a:prstGeom prst="roundRect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>
                  <a:solidFill>
                    <a:schemeClr val="accent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Направление на доработку</a:t>
              </a:r>
            </a:p>
          </p:txBody>
        </p:sp>
        <p:cxnSp>
          <p:nvCxnSpPr>
            <p:cNvPr id="88" name="Прямая со стрелкой 87"/>
            <p:cNvCxnSpPr>
              <a:stCxn id="36" idx="2"/>
              <a:endCxn id="30" idx="0"/>
            </p:cNvCxnSpPr>
            <p:nvPr/>
          </p:nvCxnSpPr>
          <p:spPr>
            <a:xfrm>
              <a:off x="7803359" y="2484196"/>
              <a:ext cx="0" cy="213166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3" name="Группа 162"/>
          <p:cNvGrpSpPr/>
          <p:nvPr/>
        </p:nvGrpSpPr>
        <p:grpSpPr>
          <a:xfrm>
            <a:off x="431540" y="2099710"/>
            <a:ext cx="2544708" cy="384486"/>
            <a:chOff x="431540" y="2099710"/>
            <a:chExt cx="2544708" cy="384486"/>
          </a:xfrm>
        </p:grpSpPr>
        <p:sp>
          <p:nvSpPr>
            <p:cNvPr id="42" name="Скругленный прямоугольник 41"/>
            <p:cNvSpPr/>
            <p:nvPr/>
          </p:nvSpPr>
          <p:spPr>
            <a:xfrm>
              <a:off x="431540" y="2099710"/>
              <a:ext cx="1733996" cy="384486"/>
            </a:xfrm>
            <a:prstGeom prst="roundRect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>
                  <a:solidFill>
                    <a:schemeClr val="accent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</a:t>
              </a:r>
              <a:r>
                <a:rPr lang="ru-RU" sz="1200" b="1" dirty="0" smtClean="0">
                  <a:solidFill>
                    <a:schemeClr val="accent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оответствует </a:t>
              </a:r>
              <a:r>
                <a:rPr lang="ru-RU" sz="1200" b="1" dirty="0">
                  <a:solidFill>
                    <a:schemeClr val="accent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п. 8 ПП № 83</a:t>
              </a:r>
            </a:p>
          </p:txBody>
        </p:sp>
        <p:cxnSp>
          <p:nvCxnSpPr>
            <p:cNvPr id="89" name="Прямая со стрелкой 88"/>
            <p:cNvCxnSpPr>
              <a:stCxn id="13" idx="1"/>
              <a:endCxn id="42" idx="3"/>
            </p:cNvCxnSpPr>
            <p:nvPr/>
          </p:nvCxnSpPr>
          <p:spPr>
            <a:xfrm flipH="1" flipV="1">
              <a:off x="2165536" y="2291953"/>
              <a:ext cx="810712" cy="186198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4" name="Группа 163"/>
          <p:cNvGrpSpPr/>
          <p:nvPr/>
        </p:nvGrpSpPr>
        <p:grpSpPr>
          <a:xfrm>
            <a:off x="1298538" y="2484196"/>
            <a:ext cx="5433702" cy="1009019"/>
            <a:chOff x="1298538" y="2484196"/>
            <a:chExt cx="5433702" cy="1009019"/>
          </a:xfrm>
        </p:grpSpPr>
        <p:cxnSp>
          <p:nvCxnSpPr>
            <p:cNvPr id="23" name="Прямая соединительная линия 22"/>
            <p:cNvCxnSpPr>
              <a:stCxn id="42" idx="2"/>
            </p:cNvCxnSpPr>
            <p:nvPr/>
          </p:nvCxnSpPr>
          <p:spPr>
            <a:xfrm>
              <a:off x="1298538" y="2484196"/>
              <a:ext cx="0" cy="72381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58" name="Скругленный прямоугольник 57"/>
            <p:cNvSpPr/>
            <p:nvPr/>
          </p:nvSpPr>
          <p:spPr>
            <a:xfrm>
              <a:off x="2411760" y="2922799"/>
              <a:ext cx="4320480" cy="570416"/>
            </a:xfrm>
            <a:prstGeom prst="roundRect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accent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Определение технической возможности  подключения</a:t>
              </a:r>
            </a:p>
            <a:p>
              <a:pPr algn="ctr"/>
              <a:r>
                <a:rPr lang="ru-RU" sz="1100" i="1" u="sng" dirty="0" smtClean="0">
                  <a:solidFill>
                    <a:schemeClr val="accent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Примечание: </a:t>
              </a:r>
              <a:r>
                <a:rPr lang="ru-RU" sz="1100" i="1" dirty="0" smtClean="0">
                  <a:solidFill>
                    <a:schemeClr val="accent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Особенности определения технической возможности подключения см. в Приложении №3.</a:t>
              </a:r>
              <a:endParaRPr lang="ru-RU" dirty="0"/>
            </a:p>
          </p:txBody>
        </p:sp>
        <p:cxnSp>
          <p:nvCxnSpPr>
            <p:cNvPr id="90" name="Прямая со стрелкой 89"/>
            <p:cNvCxnSpPr>
              <a:endCxn id="58" idx="1"/>
            </p:cNvCxnSpPr>
            <p:nvPr/>
          </p:nvCxnSpPr>
          <p:spPr>
            <a:xfrm>
              <a:off x="1298538" y="3208007"/>
              <a:ext cx="1113222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5" name="Группа 164"/>
          <p:cNvGrpSpPr/>
          <p:nvPr/>
        </p:nvGrpSpPr>
        <p:grpSpPr>
          <a:xfrm>
            <a:off x="4572000" y="3493215"/>
            <a:ext cx="3821573" cy="564817"/>
            <a:chOff x="4572000" y="3493215"/>
            <a:chExt cx="3821573" cy="564817"/>
          </a:xfrm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6281769" y="3600250"/>
              <a:ext cx="2111804" cy="457782"/>
            </a:xfrm>
            <a:prstGeom prst="roundRect">
              <a:avLst>
                <a:gd name="adj" fmla="val 18516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>
                  <a:solidFill>
                    <a:schemeClr val="accent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Техническая возможность подключения отсутствует</a:t>
              </a:r>
            </a:p>
          </p:txBody>
        </p:sp>
        <p:cxnSp>
          <p:nvCxnSpPr>
            <p:cNvPr id="91" name="Прямая со стрелкой 90"/>
            <p:cNvCxnSpPr>
              <a:stCxn id="58" idx="2"/>
              <a:endCxn id="15" idx="1"/>
            </p:cNvCxnSpPr>
            <p:nvPr/>
          </p:nvCxnSpPr>
          <p:spPr>
            <a:xfrm>
              <a:off x="4572000" y="3493215"/>
              <a:ext cx="1709769" cy="335926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8" name="Группа 167"/>
          <p:cNvGrpSpPr/>
          <p:nvPr/>
        </p:nvGrpSpPr>
        <p:grpSpPr>
          <a:xfrm>
            <a:off x="704746" y="3493215"/>
            <a:ext cx="3867254" cy="564818"/>
            <a:chOff x="704746" y="3493215"/>
            <a:chExt cx="3867254" cy="564818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704746" y="3600250"/>
              <a:ext cx="2178829" cy="457783"/>
            </a:xfrm>
            <a:prstGeom prst="roundRect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>
                  <a:solidFill>
                    <a:schemeClr val="accent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Техническая возможность подключения </a:t>
              </a:r>
              <a:r>
                <a:rPr lang="ru-RU" sz="1200" b="1" dirty="0" smtClean="0">
                  <a:solidFill>
                    <a:schemeClr val="accent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существует</a:t>
              </a:r>
              <a:endParaRPr lang="ru-RU" sz="1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92" name="Прямая со стрелкой 91"/>
            <p:cNvCxnSpPr>
              <a:stCxn id="58" idx="2"/>
              <a:endCxn id="14" idx="3"/>
            </p:cNvCxnSpPr>
            <p:nvPr/>
          </p:nvCxnSpPr>
          <p:spPr>
            <a:xfrm flipH="1">
              <a:off x="2883575" y="3493215"/>
              <a:ext cx="1688425" cy="335927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6" name="Группа 165"/>
          <p:cNvGrpSpPr/>
          <p:nvPr/>
        </p:nvGrpSpPr>
        <p:grpSpPr>
          <a:xfrm>
            <a:off x="6281769" y="4058032"/>
            <a:ext cx="2106992" cy="2215064"/>
            <a:chOff x="6286581" y="4207883"/>
            <a:chExt cx="2106992" cy="2215064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6286581" y="4442946"/>
              <a:ext cx="2106992" cy="1980001"/>
            </a:xfrm>
            <a:prstGeom prst="roundRect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accent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Мотивированный отказ</a:t>
              </a:r>
              <a:endParaRPr lang="ru-RU" dirty="0"/>
            </a:p>
          </p:txBody>
        </p:sp>
        <p:cxnSp>
          <p:nvCxnSpPr>
            <p:cNvPr id="93" name="Прямая со стрелкой 92"/>
            <p:cNvCxnSpPr>
              <a:stCxn id="15" idx="2"/>
              <a:endCxn id="7" idx="0"/>
            </p:cNvCxnSpPr>
            <p:nvPr/>
          </p:nvCxnSpPr>
          <p:spPr>
            <a:xfrm flipH="1">
              <a:off x="7340077" y="4207883"/>
              <a:ext cx="2406" cy="235063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6" name="Группа 215"/>
          <p:cNvGrpSpPr/>
          <p:nvPr/>
        </p:nvGrpSpPr>
        <p:grpSpPr>
          <a:xfrm>
            <a:off x="382592" y="4058033"/>
            <a:ext cx="5749156" cy="2215063"/>
            <a:chOff x="382592" y="4058033"/>
            <a:chExt cx="5749156" cy="2215063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382592" y="4293095"/>
              <a:ext cx="2930276" cy="1980001"/>
            </a:xfrm>
            <a:prstGeom prst="roundRect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ru-RU" sz="1200" b="1" dirty="0">
                  <a:solidFill>
                    <a:schemeClr val="accent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Выдача технических</a:t>
              </a:r>
            </a:p>
            <a:p>
              <a:pPr algn="ctr"/>
              <a:r>
                <a:rPr lang="ru-RU" sz="1200" b="1" dirty="0" smtClean="0">
                  <a:solidFill>
                    <a:schemeClr val="accent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условий</a:t>
              </a:r>
              <a:r>
                <a:rPr lang="ru-RU" sz="1200" b="1" dirty="0">
                  <a:solidFill>
                    <a:schemeClr val="accent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или </a:t>
              </a:r>
              <a:r>
                <a:rPr lang="ru-RU" sz="1200" b="1" dirty="0" smtClean="0">
                  <a:solidFill>
                    <a:schemeClr val="accent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информации </a:t>
              </a:r>
              <a:r>
                <a:rPr lang="ru-RU" sz="1200" b="1" dirty="0">
                  <a:solidFill>
                    <a:schemeClr val="accent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 плате за подключение </a:t>
              </a:r>
              <a:r>
                <a:rPr lang="ru-RU" sz="1200" b="1" dirty="0" smtClean="0">
                  <a:solidFill>
                    <a:schemeClr val="accent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объекта</a:t>
              </a:r>
            </a:p>
            <a:p>
              <a:pPr lvl="0" algn="ctr"/>
              <a:r>
                <a:rPr lang="ru-RU" sz="1100" i="1" dirty="0" smtClean="0">
                  <a:solidFill>
                    <a:schemeClr val="accent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Срок действия:</a:t>
              </a:r>
            </a:p>
            <a:p>
              <a:pPr lvl="0" algn="ctr">
                <a:buFontTx/>
                <a:buChar char="-"/>
              </a:pPr>
              <a:r>
                <a:rPr lang="ru-RU" sz="1100" i="1" dirty="0" smtClean="0">
                  <a:solidFill>
                    <a:schemeClr val="accent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 комплексном освоении земельных участков в целях жилищного строительства не  более 5 лет; </a:t>
              </a:r>
            </a:p>
            <a:p>
              <a:pPr lvl="0" algn="ctr">
                <a:buFontTx/>
                <a:buChar char="-"/>
              </a:pPr>
              <a:r>
                <a:rPr lang="ru-RU" sz="1100" i="1" dirty="0" smtClean="0">
                  <a:solidFill>
                    <a:schemeClr val="accent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в остальных случаях не более 3 л.</a:t>
              </a:r>
            </a:p>
            <a:p>
              <a:pPr algn="ctr"/>
              <a:r>
                <a:rPr lang="ru-RU" sz="1100" i="1" u="sng" dirty="0" smtClean="0">
                  <a:solidFill>
                    <a:schemeClr val="accent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Примечание:</a:t>
              </a:r>
              <a:r>
                <a:rPr lang="ru-RU" sz="1100" i="1" dirty="0" smtClean="0">
                  <a:solidFill>
                    <a:schemeClr val="accent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Порядок выдачи технических условий или информации о плате за подключение в Приложении № 4</a:t>
              </a:r>
              <a:endParaRPr lang="ru-RU" dirty="0"/>
            </a:p>
          </p:txBody>
        </p:sp>
        <p:cxnSp>
          <p:nvCxnSpPr>
            <p:cNvPr id="106" name="Прямая со стрелкой 105"/>
            <p:cNvCxnSpPr>
              <a:stCxn id="14" idx="2"/>
              <a:endCxn id="5" idx="0"/>
            </p:cNvCxnSpPr>
            <p:nvPr/>
          </p:nvCxnSpPr>
          <p:spPr>
            <a:xfrm>
              <a:off x="1794161" y="4058033"/>
              <a:ext cx="53569" cy="23506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8" name="Скругленный прямоугольник 177"/>
            <p:cNvSpPr/>
            <p:nvPr/>
          </p:nvSpPr>
          <p:spPr>
            <a:xfrm>
              <a:off x="3707904" y="4465707"/>
              <a:ext cx="2178829" cy="919401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lvl="0" algn="ctr"/>
              <a:r>
                <a:rPr lang="ru-RU" sz="1200" b="1" dirty="0" smtClean="0">
                  <a:solidFill>
                    <a:schemeClr val="accent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Срок выдачи ТУ или мотивированного отказа –в течение 14 рабочих дней с даты получения запроса.</a:t>
              </a:r>
              <a:endParaRPr lang="ru-RU" sz="1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01" name="Прямая со стрелкой 200"/>
            <p:cNvCxnSpPr/>
            <p:nvPr/>
          </p:nvCxnSpPr>
          <p:spPr>
            <a:xfrm>
              <a:off x="5880614" y="4905164"/>
              <a:ext cx="251134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Прямая со стрелкой 201"/>
            <p:cNvCxnSpPr>
              <a:stCxn id="178" idx="1"/>
            </p:cNvCxnSpPr>
            <p:nvPr/>
          </p:nvCxnSpPr>
          <p:spPr>
            <a:xfrm flipH="1">
              <a:off x="3482585" y="4925408"/>
              <a:ext cx="225319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213563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3508" y="38892"/>
            <a:ext cx="6768752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Приложение №1. Определение организации, осуществляющей эксплуатацию сетей инженерно-технического обеспечения, в которую должен быть направлен запрос о получении технических условий:</a:t>
            </a:r>
            <a:endParaRPr lang="ru-RU" sz="13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3508" y="800708"/>
            <a:ext cx="8856984" cy="4539705"/>
          </a:xfrm>
          <a:prstGeom prst="rect">
            <a:avLst/>
          </a:prstGeom>
          <a:scene3d>
            <a:camera prst="orthographicFront"/>
            <a:lightRig rig="threePt" dir="t"/>
          </a:scene3d>
          <a:sp3d extrusionH="76200">
            <a:extrusionClr>
              <a:schemeClr val="bg1"/>
            </a:extrusionClr>
          </a:sp3d>
        </p:spPr>
        <p:txBody>
          <a:bodyPr wrap="square" bIns="46800">
            <a:spAutoFit/>
          </a:bodyPr>
          <a:lstStyle/>
          <a:p>
            <a:pPr indent="342900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случае если правообладатель земельного участка намерен осуществить реконструкцию объекта капитального строительства или подключение построенного объекта капитального строительства к сетям инженерно-технического обеспечения и если технические условия для его подключения отсутствовали либо истек срок их действия, а также если истек срок действия технических условий, выданных органом местного самоуправления в составе документов о предоставлении земельного участка, правообладатель в целях определения необходимой ему подключаемой нагрузки обращается в организацию, осуществляющую эксплуатацию сетей инженерно-технического обеспечения, к которым планируется подключение реконструированного (построенного) объекта капитального строительства, для получения технических условий.</a:t>
            </a: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Если </a:t>
            </a:r>
            <a:r>
              <a:rPr lang="ru-RU" sz="1200" b="1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правообладатель земельного участка не имеет сведений об организации, выдающей технические условия, он обращается в орган местного самоуправления с запросом о представлении сведений о такой организации, а орган местного самоуправления представляет в течение 2 рабочих дней с даты обращения сведения о соответствующей организации, включая наименование, юридический и фактический адреса.</a:t>
            </a: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200" b="1" u="sng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Такая организация определяется органом местного самоуправления на основании </a:t>
            </a:r>
            <a:r>
              <a:rPr lang="ru-RU" sz="1200" b="1" u="sng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схем </a:t>
            </a:r>
            <a:r>
              <a:rPr lang="ru-RU" sz="1200" b="1" u="sng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существующего и планируемого размещения объектов капитального строительства в области </a:t>
            </a:r>
            <a:r>
              <a:rPr lang="ru-RU" sz="1200" b="1" u="sng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теплоснабжения </a:t>
            </a:r>
            <a:r>
              <a:rPr lang="ru-RU" sz="1200" b="1" u="sng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федерального, регионального и местного значения, схем </a:t>
            </a:r>
            <a:r>
              <a:rPr lang="ru-RU" sz="1200" b="1" u="sng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теплоснабжения, </a:t>
            </a:r>
            <a:r>
              <a:rPr lang="ru-RU" sz="1200" b="1" u="sng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а также с учетом инвестиционных программ указанной </a:t>
            </a:r>
            <a:r>
              <a:rPr lang="ru-RU" sz="1200" b="1" u="sng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организации</a:t>
            </a:r>
            <a:r>
              <a:rPr lang="ru-RU" sz="1200" b="1" u="sng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.</a:t>
            </a: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В случае если </a:t>
            </a:r>
            <a:r>
              <a:rPr lang="ru-RU" sz="1200" b="1" u="sng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инвестиционная программа </a:t>
            </a:r>
            <a:r>
              <a:rPr lang="ru-RU" sz="12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организации, осуществляющей эксплуатацию сетей инженерно-технического обеспечения, </a:t>
            </a:r>
            <a:r>
              <a:rPr lang="ru-RU" sz="1200" b="1" u="sng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не утверждена</a:t>
            </a:r>
            <a:r>
              <a:rPr lang="ru-RU" sz="1200" b="1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, </a:t>
            </a:r>
            <a:r>
              <a:rPr lang="ru-RU" sz="1200" b="1" u="sng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технические условия выдаются при предоставлении земельного участка для комплексного освоения с последующей передачей создаваемых </a:t>
            </a:r>
            <a:r>
              <a:rPr lang="ru-RU" sz="1200" b="1" u="sng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тепловых сетей в </a:t>
            </a:r>
            <a:r>
              <a:rPr lang="ru-RU" sz="1200" b="1" u="sng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государственную или муниципальную собственность либо при подключении к существующим </a:t>
            </a:r>
            <a:r>
              <a:rPr lang="ru-RU" sz="1200" b="1" u="sng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сетям</a:t>
            </a:r>
            <a:r>
              <a:rPr lang="ru-RU" sz="1200" b="1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ru-RU" sz="1200" b="1" u="sng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и выполнении указанной организацией за счет средств правообладателя земельного участка работ</a:t>
            </a:r>
            <a:r>
              <a:rPr lang="ru-RU" sz="1200" u="sng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,</a:t>
            </a:r>
            <a:r>
              <a:rPr lang="ru-RU" sz="12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необходимых для подключения к сетям </a:t>
            </a:r>
            <a:r>
              <a:rPr lang="ru-RU" sz="12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в </a:t>
            </a:r>
            <a:r>
              <a:rPr lang="ru-RU" sz="12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точке подключения на границе существующих сетей.</a:t>
            </a: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Это условие не распространяется на случаи, когда для подключения к сетям </a:t>
            </a:r>
            <a:r>
              <a:rPr lang="ru-RU" sz="1200" b="1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строящихся </a:t>
            </a:r>
            <a:r>
              <a:rPr lang="ru-RU" sz="1200" b="1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(реконструируемых) объектов капитального строительства не требуется создания (реконструкции) </a:t>
            </a:r>
            <a:r>
              <a:rPr lang="ru-RU" sz="1200" b="1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тепловых сетей.</a:t>
            </a:r>
            <a:r>
              <a:rPr lang="ru-RU" sz="1200" b="1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 </a:t>
            </a:r>
            <a:endParaRPr lang="ru-RU" sz="1200" b="1" dirty="0">
              <a:solidFill>
                <a:schemeClr val="bg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4636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71500" y="80628"/>
            <a:ext cx="7020780" cy="648072"/>
          </a:xfrm>
        </p:spPr>
        <p:txBody>
          <a:bodyPr>
            <a:noAutofit/>
          </a:bodyPr>
          <a:lstStyle/>
          <a:p>
            <a:r>
              <a:rPr lang="ru-RU" sz="13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Приложение №2. Содержание </a:t>
            </a:r>
            <a:r>
              <a:rPr lang="ru-RU" sz="13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запроса органа местного самоуправления либо правообладателя земельного участка о предоставлении технических условий или информации о плате за подключение объекта капитального строительства к </a:t>
            </a:r>
            <a:r>
              <a:rPr lang="ru-RU" sz="13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сетям:</a:t>
            </a:r>
            <a:endParaRPr lang="ru-RU" sz="13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500" y="872716"/>
            <a:ext cx="8856984" cy="432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just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наименование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лица, направившего запрос, его местонахождение и почтовый адрес;</a:t>
            </a:r>
            <a:endParaRPr lang="ru-RU" sz="1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55600" algn="just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нотариально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заверенные </a:t>
            </a:r>
            <a:r>
              <a:rPr lang="ru-RU" sz="1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копии или </a:t>
            </a:r>
            <a:r>
              <a:rPr lang="ru-RU" sz="1200" b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копии заверенные заявителем*</a:t>
            </a:r>
            <a:r>
              <a:rPr lang="ru-RU" sz="1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учредительных документов, а также документы, подтверждающие полномочия лица, подписавшего запрос</a:t>
            </a:r>
            <a:r>
              <a:rPr lang="ru-RU" sz="1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indent="355600" algn="just">
              <a:lnSpc>
                <a:spcPct val="115000"/>
              </a:lnSpc>
              <a:spcAft>
                <a:spcPts val="0"/>
              </a:spcAft>
            </a:pPr>
            <a:r>
              <a:rPr lang="ru-RU" sz="1100" i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*Примечание</a:t>
            </a:r>
            <a:r>
              <a:rPr lang="ru-RU" sz="1100" i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ru-RU" sz="11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Решением от 6 декабря 2013 г. N АКПИ13-997 признан недействующим со дня вступления решения суда в законную силу подпункт "д" пункта 12 Правил подключения к системам теплоснабжения, утвержденных постановлением Правительства Российской Федерации от 16 апреля 2012 г. N 307, в части, исключающей для юридических лиц возможность приложения к заявке на подключение к системам теплоснабжения незаверенных нотариально копий учредительных документов. Понятно что это решение не имеет преюдициального значения для положений Правил № 83 вместе с тем  есть риск признания действий по отказу на основании отсутствия нотариальных копий </a:t>
            </a:r>
            <a:r>
              <a:rPr lang="ru-RU" sz="11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неправомерными.</a:t>
            </a:r>
            <a:endParaRPr lang="ru-RU" sz="1100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55600" algn="just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правоустанавливающие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документы на земельный участок (для правообладателя земельного участка);</a:t>
            </a:r>
            <a:endParaRPr lang="ru-RU" sz="1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55600" algn="just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информацию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 границах земельного участка, на котором планируется осуществить строительство объекта капитального строительства или на котором расположен реконструируемый объект капитального строительства;</a:t>
            </a:r>
            <a:endParaRPr lang="ru-RU" sz="1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55600" algn="just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информацию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 разрешенном использовании земельного участка;</a:t>
            </a:r>
            <a:endParaRPr lang="ru-RU" sz="1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55600" algn="just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информацию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 предельных параметрах разрешенного строительства (реконструкции) объектов капитального строительства, соответствующих данному земельному участку;</a:t>
            </a:r>
            <a:endParaRPr lang="ru-RU" sz="1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55600" algn="just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необходимые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виды ресурсов, получаемых от сетей инженерно-технического обеспечения, а также виды подключаемых сетей инженерно-технического </a:t>
            </a:r>
            <a:r>
              <a:rPr lang="ru-RU" sz="1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обеспечения;</a:t>
            </a:r>
          </a:p>
          <a:p>
            <a:pPr indent="355600" algn="just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планируемый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срок ввода в эксплуатацию объекта капитального </a:t>
            </a:r>
            <a:r>
              <a:rPr lang="ru-RU" sz="1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строительства (при наличии соответствующей информации);</a:t>
            </a:r>
            <a:endParaRPr lang="ru-RU" sz="1200" b="1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55600" algn="just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планируемую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величину необходимой подключаемой нагрузки (при наличии </a:t>
            </a:r>
            <a:r>
              <a:rPr lang="ru-RU" sz="1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соответствующей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информации</a:t>
            </a:r>
            <a:r>
              <a:rPr lang="ru-RU" sz="1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ru-RU" sz="1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8844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140115" y="62565"/>
            <a:ext cx="7240197" cy="594127"/>
          </a:xfrm>
        </p:spPr>
        <p:txBody>
          <a:bodyPr/>
          <a:lstStyle/>
          <a:p>
            <a:r>
              <a:rPr lang="ru-RU" sz="13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№3. Определение </a:t>
            </a:r>
            <a:r>
              <a:rPr lang="ru-RU" sz="13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технической возможности </a:t>
            </a:r>
            <a:r>
              <a:rPr lang="ru-RU" sz="13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подключения</a:t>
            </a:r>
            <a:endParaRPr lang="ru-RU" sz="13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40115" y="872716"/>
            <a:ext cx="886547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just"/>
            <a:r>
              <a:rPr lang="ru-RU" sz="1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осуществляющая эксплуатацию </a:t>
            </a:r>
            <a:r>
              <a:rPr lang="ru-RU" sz="1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тепловых сетей 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определяет технические условия:</a:t>
            </a:r>
          </a:p>
          <a:p>
            <a:pPr indent="3556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на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основе анализа резерва мощностей по производству соответствующих ресурсов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пропускной способности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тепловых сетей,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в точках взаимного присоединения - совместно с организациями, осуществляющими эксплуатацию технологически связанных сетей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учетом указанного анализа;</a:t>
            </a:r>
          </a:p>
          <a:p>
            <a:pPr indent="3556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учетом оценки альтернативных вариантов подключения объектов капитального строительства к существующим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сетям;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56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учетом принятых такой организацией в соответствии с ранее выданными техническими условиями обязательств по обеспечению подключения объектов капитального строительства к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тепловым сетям, с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учетом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схемы теплоснабжения.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5600"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5600" algn="just"/>
            <a:r>
              <a:rPr lang="ru-RU" sz="1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подключения объектов капитального строительства к </a:t>
            </a:r>
            <a:r>
              <a:rPr lang="ru-RU" sz="1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тепловым сетям существует:</a:t>
            </a:r>
            <a:endParaRPr lang="ru-RU" sz="1200" u="sng" dirty="0">
              <a:latin typeface="Times New Roman" panose="02020603050405020304" pitchFamily="18" charset="0"/>
              <a:cs typeface="Times New Roman" panose="02020603050405020304" pitchFamily="18" charset="0"/>
              <a:hlinkClick r:id="rId2"/>
            </a:endParaRPr>
          </a:p>
          <a:p>
            <a:pPr indent="3556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наличии резерва пропускной способности сетей, обеспечивающего передачу необходимого объема ресурса;</a:t>
            </a:r>
          </a:p>
          <a:p>
            <a:pPr indent="3556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наличии резерва мощности по производству соответствующего ресурса.</a:t>
            </a:r>
          </a:p>
          <a:p>
            <a:pPr indent="355600"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56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момент запроса указанных резервов является основанием для отказа в выдаче технических условий, за исключением случаев, когда устранение этих ограничений учтено в инвестиционных программах организаций, осуществляющих эксплуатацию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тепловых сетей.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5600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5600" algn="just">
              <a:spcAft>
                <a:spcPts val="0"/>
              </a:spcAft>
            </a:pPr>
            <a:r>
              <a:rPr lang="ru-RU" sz="1200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12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целях подтверждения наличия резервов пропускной </a:t>
            </a:r>
            <a:r>
              <a:rPr lang="ru-RU" sz="1200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способности тепловых сетей,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обеспечивающих передачу необходимого объема ресурса, и (или) резерва мощности по производству соответствующего ресурса организация, получившая запрос о выдаче технических условий, согласовывает технические условия с организациями, владеющими технологически связанными сетями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(или) объектами по производству данного ресурса. Соответствующие организации в течение 5 рабочих дней с даты обращения должны согласовать данную информацию либо представить письменный мотивированный отказ.</a:t>
            </a:r>
          </a:p>
          <a:p>
            <a:endParaRPr lang="ru-RU" sz="1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Внимание! </a:t>
            </a:r>
            <a:r>
              <a:rPr 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определении технической возможности подключения следует, также,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учитывать нахождение объекта в пределах радиуса эффективного теплоснабжения (РЭТ)</a:t>
            </a:r>
            <a:r>
              <a:rPr 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так как </a:t>
            </a:r>
            <a:r>
              <a:rPr lang="ru-RU" sz="12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п. 15 ПП № </a:t>
            </a:r>
            <a:r>
              <a:rPr lang="en-US" sz="12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307</a:t>
            </a:r>
            <a:r>
              <a:rPr lang="ru-RU" sz="12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предусмотрено, что несмотря на наличие технической возможности подключения </a:t>
            </a:r>
            <a:r>
              <a:rPr 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системе теплоснабжения в соответствующей точке подключения </a:t>
            </a:r>
            <a:r>
              <a:rPr lang="ru-RU" sz="12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возможен отказ</a:t>
            </a:r>
            <a:r>
              <a:rPr 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потребителю в заключении договора о подключении объекта, </a:t>
            </a:r>
            <a:r>
              <a:rPr lang="ru-RU" sz="12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ввиду не нахождения его в границах определенного схемой теплоснабжения радиуса эффективного теплоснабжения.</a:t>
            </a:r>
            <a:endParaRPr lang="ru-RU" sz="1200" i="1" u="sng" dirty="0" smtClean="0"/>
          </a:p>
        </p:txBody>
      </p:sp>
    </p:spTree>
    <p:extLst>
      <p:ext uri="{BB962C8B-B14F-4D97-AF65-F5344CB8AC3E}">
        <p14:creationId xmlns:p14="http://schemas.microsoft.com/office/powerpoint/2010/main" val="2238562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166112" y="1"/>
            <a:ext cx="6998176" cy="611084"/>
          </a:xfrm>
        </p:spPr>
        <p:txBody>
          <a:bodyPr/>
          <a:lstStyle/>
          <a:p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№4.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Выдача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технических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условий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или информации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 плате за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подключение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66112" y="872716"/>
            <a:ext cx="8784976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Организация, осуществляющая эксплуатацию </a:t>
            </a:r>
            <a:r>
              <a:rPr lang="ru-RU" sz="12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тепловых сетей, </a:t>
            </a:r>
            <a:r>
              <a:rPr lang="ru-RU" sz="12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обязана в течение </a:t>
            </a:r>
            <a:r>
              <a:rPr lang="ru-RU" sz="1200" b="1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14 рабочих дней </a:t>
            </a:r>
            <a:r>
              <a:rPr lang="ru-RU" sz="12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с даты получения указанного запроса определить и предоставить технические условия или информацию о плате за подключение объекта капитального строительства к </a:t>
            </a:r>
            <a:r>
              <a:rPr lang="ru-RU" sz="12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тепловым сетям либо </a:t>
            </a:r>
            <a:r>
              <a:rPr lang="ru-RU" sz="12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предоставить мотивированный отказ в выдаче указанных условий при отсутствии возможности подключения строящегося (реконструируемого) объекта капитального строительства к </a:t>
            </a:r>
            <a:r>
              <a:rPr lang="ru-RU" sz="12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тепловым сетям.</a:t>
            </a:r>
            <a:endParaRPr lang="ru-RU" sz="12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indent="342900" algn="just"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Выдача технических условий или информации о плате за подключение объекта капитального строительства к </a:t>
            </a:r>
            <a:r>
              <a:rPr lang="ru-RU" sz="12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тепловым сетям осуществляется </a:t>
            </a:r>
            <a:r>
              <a:rPr lang="ru-RU" sz="1200" b="1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без взимания платы.</a:t>
            </a:r>
            <a:endParaRPr lang="ru-RU" sz="12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marL="269875" indent="270510" algn="just">
              <a:spcAft>
                <a:spcPts val="0"/>
              </a:spcAft>
            </a:pPr>
            <a:endParaRPr lang="ru-RU" sz="1200" dirty="0" smtClean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indent="269875" algn="just">
              <a:spcAft>
                <a:spcPts val="0"/>
              </a:spcAft>
            </a:pPr>
            <a:r>
              <a:rPr lang="ru-RU" sz="1200" b="1" u="sng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Технические </a:t>
            </a:r>
            <a:r>
              <a:rPr lang="ru-RU" sz="1200" b="1" u="sng" dirty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условия должны содержать следующие данные:</a:t>
            </a:r>
          </a:p>
          <a:p>
            <a:pPr marL="342900" lvl="0" indent="-342900" algn="just"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ru-RU" sz="1200" dirty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максимальная нагрузка </a:t>
            </a:r>
            <a:r>
              <a:rPr lang="ru-RU" sz="1200" b="1" dirty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 возможных точках подключения;</a:t>
            </a:r>
          </a:p>
          <a:p>
            <a:pPr marL="342900" lvl="0" indent="-342900" algn="just"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ru-RU" sz="1200" b="1" dirty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срок подключения объекта </a:t>
            </a:r>
            <a:r>
              <a:rPr lang="ru-RU" sz="1200" dirty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капитального строительства к системам теплоснабжения, определяемый, в том числе в зависимости от сроков реализации инвестиционной программы;</a:t>
            </a:r>
          </a:p>
          <a:p>
            <a:pPr marL="342900" lvl="0" indent="-342900" algn="just"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ru-RU" sz="1200" b="1" dirty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срок действия технических условий, </a:t>
            </a:r>
            <a:r>
              <a:rPr lang="ru-RU" sz="1200" b="1" u="sng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при комплексном освоении земельных участков в целях жилищного строительства не менее 5 лет, а в остальных случаях не менее 3 лет. </a:t>
            </a:r>
            <a:r>
              <a:rPr lang="ru-RU" sz="1200" b="1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истечении этого срока параметры выданных технических условий могут быть изменены.</a:t>
            </a:r>
          </a:p>
          <a:p>
            <a:pPr indent="269875" algn="just"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 </a:t>
            </a:r>
          </a:p>
          <a:p>
            <a:pPr indent="269875" algn="just">
              <a:spcAft>
                <a:spcPts val="0"/>
              </a:spcAft>
            </a:pPr>
            <a:r>
              <a:rPr lang="ru-RU" sz="1200" b="1" u="sng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Информация </a:t>
            </a:r>
            <a:r>
              <a:rPr lang="ru-RU" sz="1200" b="1" u="sng" dirty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 плате за подключение объекта капитального строительства к системам </a:t>
            </a:r>
          </a:p>
          <a:p>
            <a:pPr indent="269875" algn="just">
              <a:spcAft>
                <a:spcPts val="0"/>
              </a:spcAft>
            </a:pPr>
            <a:r>
              <a:rPr lang="ru-RU" sz="1200" b="1" u="sng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теплоснабжения </a:t>
            </a:r>
            <a:r>
              <a:rPr lang="ru-RU" sz="1200" b="1" u="sng" dirty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должна содержать:</a:t>
            </a:r>
          </a:p>
          <a:p>
            <a:pPr marL="342900" lvl="0" indent="-342900" algn="just"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ru-RU" sz="1200" b="1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данные о тарифе на подключение, </a:t>
            </a:r>
            <a:r>
              <a:rPr lang="ru-RU" sz="1200" dirty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утвержденном на момент выдачи технических условий в установленном законодательством Российской Федерации порядке;</a:t>
            </a:r>
          </a:p>
          <a:p>
            <a:pPr marL="342900" lvl="0" indent="-342900" algn="just"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ru-RU" sz="1200" b="1" dirty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дату окончания срока действия указанного тарифа </a:t>
            </a:r>
            <a:r>
              <a:rPr lang="ru-RU" sz="1200" dirty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(если период действия этого тарифа истекает ранее окончания срока действия технических условий);</a:t>
            </a:r>
          </a:p>
          <a:p>
            <a:pPr marL="342900" lvl="0" indent="-342900" algn="just"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ru-RU" sz="1200" b="1" dirty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дату повторного обращения за информацией о плате за подключение </a:t>
            </a:r>
            <a:r>
              <a:rPr lang="ru-RU" sz="1200" dirty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(если на момент выдачи технических условий тариф на подключение на период их действия не установлен</a:t>
            </a:r>
            <a:r>
              <a:rPr lang="ru-RU" sz="12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).</a:t>
            </a:r>
          </a:p>
          <a:p>
            <a:pPr marL="342900" lvl="0" indent="-342900" algn="just">
              <a:spcAft>
                <a:spcPts val="0"/>
              </a:spcAf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Если для подключения строящихся (реконструируемых) объектов капитального строительства к тепловым сетям </a:t>
            </a:r>
            <a:r>
              <a:rPr lang="ru-RU" sz="1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 требуется создания (реконструкции) тепловых сетей, плата за подключение не взимается.</a:t>
            </a:r>
            <a:endParaRPr lang="ru-RU" sz="1200" b="1" dirty="0" smtClean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9864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79512" y="797238"/>
            <a:ext cx="885647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9875" algn="just"/>
            <a:r>
              <a:rPr lang="ru-RU" sz="1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Если </a:t>
            </a:r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 исполнителя отсутствуют утвержденные инвестиционные программы, подключение осуществляется без взимания платы за подключение,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вместо информации о плате за подключение выдаются технические условия для комплексного освоения с последующей передачей создаваемых тепловых сетей в государственную или муниципальную собственность либо при подключении к существующим тепловым сетям и выполнении организацией осуществляющей эксплуатацию тепловых сетей за счет средств правообладателя земельного участка работ, необходимых для подключения к сетям инженерно-технического обеспечения в точке подключения на границе существующих сетей.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Это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условие не распространяется на случаи, когда для подключения к тепловым сетям строящихся (реконструируемых) объектов капитального строительства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 требуется создания (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реконструкции) тепловых сетей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357188" algn="just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платы за подключение в соответствии с Постановлением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Правительства РФ от 22.10.2012 N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1075 «О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ценообразовании в сфере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теплоснабжения»: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В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случае если подключаемая 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тепловая нагрузка не превышает 0,1 Гкал/ч, плата за подключение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устанавливается равной 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550 рублям.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В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случае если подключаемая 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тепловая нагрузка более 0,1 Гкал/ч и не превышает 1,5 Гкал/ч, в состав платы за подключение,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устанавливаемой органом регулирования с учетом подключаемой тепловой нагрузки, 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включаются средства для компенсации регулируемой организации расходов на проведение мероприятий по подключению объекта капитального строительства потребителя,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том числе застройщика, 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 на создание (реконструкцию) тепловых сетей от существующих тепловых сетей или источников тепловой энергии до точки подключения объекта капитального строительства потребителя,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также 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прибыль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определяемый в соответствии с налоговым законодательством.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 мероприятий, включаемых в состав платы за подключение, определяется в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соответствии с Методическими указаниями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расчету регулируемых цен (тарифов) в сфере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теплоснабжения, утв. Приказом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ФСТ России от 13.06.2013 N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760-э.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отсутствии технической возможности подключения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системе теплоснабжения 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плата за подключение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потребителя, суммарная подключаемая 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тепловая нагрузка которого превышает 1,5 Гкал/ч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суммарной установленной тепловой мощности системы теплоснабжения, к которой осуществляется подключение, 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устанавливается в индивидуальном порядке.</a:t>
            </a:r>
          </a:p>
          <a:p>
            <a:pPr algn="just">
              <a:spcAft>
                <a:spcPts val="0"/>
              </a:spcAft>
            </a:pPr>
            <a:r>
              <a:rPr lang="ru-RU" sz="1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Внимание,</a:t>
            </a:r>
            <a:r>
              <a:rPr lang="ru-RU" sz="1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см. примечание по вопросу платы за подключение!</a:t>
            </a:r>
          </a:p>
          <a:p>
            <a:pPr algn="just"/>
            <a:endParaRPr lang="ru-RU" sz="1200" dirty="0">
              <a:latin typeface="Arial" panose="020B0604020202020204" pitchFamily="34" charset="0"/>
            </a:endParaRPr>
          </a:p>
          <a:p>
            <a:pPr algn="just"/>
            <a:r>
              <a:rPr lang="ru-RU" sz="1200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1200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смене правообладателя земельного участка,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которому были выданы технические условия, новый правообладатель вправе воспользоваться этими техническими условиями, уведомив организацию, осуществляющую эксплуатацию сетей инженерно-технического обеспечения, о смене правообладателя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394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SGK">
      <a:dk1>
        <a:srgbClr val="000000"/>
      </a:dk1>
      <a:lt1>
        <a:srgbClr val="FFFFFF"/>
      </a:lt1>
      <a:dk2>
        <a:srgbClr val="43474F"/>
      </a:dk2>
      <a:lt2>
        <a:srgbClr val="FFE16E"/>
      </a:lt2>
      <a:accent1>
        <a:srgbClr val="EF4057"/>
      </a:accent1>
      <a:accent2>
        <a:srgbClr val="0078A8"/>
      </a:accent2>
      <a:accent3>
        <a:srgbClr val="43474F"/>
      </a:accent3>
      <a:accent4>
        <a:srgbClr val="FFE16E"/>
      </a:accent4>
      <a:accent5>
        <a:srgbClr val="CCE4EE"/>
      </a:accent5>
      <a:accent6>
        <a:srgbClr val="FFF2C1"/>
      </a:accent6>
      <a:hlink>
        <a:srgbClr val="FFF2C1"/>
      </a:hlink>
      <a:folHlink>
        <a:srgbClr val="B3D7E5"/>
      </a:folHlink>
    </a:clrScheme>
    <a:fontScheme name="SGK">
      <a:majorFont>
        <a:latin typeface="Segoe UI"/>
        <a:ea typeface=""/>
        <a:cs typeface=""/>
      </a:majorFont>
      <a:minorFont>
        <a:latin typeface="Segoe UI Light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D70F4B84AFC01C4588D01398570A73CE" ma:contentTypeVersion="0" ma:contentTypeDescription="Создание документа." ma:contentTypeScope="" ma:versionID="5bc2b2afada776bfc4e5c247c6c7b4da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02f955febea7e716b4e91cddba171100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C9E5FFC-8BE8-4A44-ABF4-2C04085DDBD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0226164-4A6D-4520-8E61-4933F0EFD18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D84DBFEA-9A87-47E2-99C5-FF96D7121070}">
  <ds:schemaRefs>
    <ds:schemaRef ds:uri="http://schemas.openxmlformats.org/package/2006/metadata/core-properties"/>
    <ds:schemaRef ds:uri="http://purl.org/dc/dcmitype/"/>
    <ds:schemaRef ds:uri="http://purl.org/dc/elements/1.1/"/>
    <ds:schemaRef ds:uri="http://schemas.microsoft.com/office/infopath/2007/PartnerControls"/>
    <ds:schemaRef ds:uri="http://www.w3.org/XML/1998/namespace"/>
    <ds:schemaRef ds:uri="http://schemas.microsoft.com/office/2006/metadata/properties"/>
    <ds:schemaRef ds:uri="http://schemas.microsoft.com/office/2006/documentManagement/typ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5386</TotalTime>
  <Words>7874</Words>
  <Application>Microsoft Office PowerPoint</Application>
  <PresentationFormat>Экран (4:3)</PresentationFormat>
  <Paragraphs>429</Paragraphs>
  <Slides>35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3" baseType="lpstr">
      <vt:lpstr>Arial</vt:lpstr>
      <vt:lpstr>Calibri</vt:lpstr>
      <vt:lpstr>Segoe UI</vt:lpstr>
      <vt:lpstr>Segoe UI Light</vt:lpstr>
      <vt:lpstr>Times New Roman</vt:lpstr>
      <vt:lpstr>TimesNewRomanPS-BoldMT</vt:lpstr>
      <vt:lpstr>TimesNewRomanPSMT</vt:lpstr>
      <vt:lpstr>Тема Office</vt:lpstr>
      <vt:lpstr>Порядок подключения (технологического присоединения) к тепловым сетям</vt:lpstr>
      <vt:lpstr>Презентация PowerPoint</vt:lpstr>
      <vt:lpstr>Предоставление технических условий и (или) информации о плате за подключение в соответствии с ПП №83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Подключение к системам теплоснабжения, заключение и исполнение договора о подключении в соответствии с ПП №307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OLGA</dc:creator>
  <cp:lastModifiedBy>Макоткина Лариса Павловна</cp:lastModifiedBy>
  <cp:revision>403</cp:revision>
  <cp:lastPrinted>2017-09-12T04:11:51Z</cp:lastPrinted>
  <dcterms:created xsi:type="dcterms:W3CDTF">2016-12-09T20:20:04Z</dcterms:created>
  <dcterms:modified xsi:type="dcterms:W3CDTF">2017-12-26T09:57:56Z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0x010100D70F4B84AFC01C4588D01398570A73CE</vt:lpwstr>
  </property>
</Properties>
</file>